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Lst>
  <p:notesMasterIdLst>
    <p:notesMasterId r:id="rId15"/>
  </p:notesMasterIdLst>
  <p:sldIdLst>
    <p:sldId id="256" r:id="rId3"/>
    <p:sldId id="269" r:id="rId4"/>
    <p:sldId id="257" r:id="rId5"/>
    <p:sldId id="260" r:id="rId6"/>
    <p:sldId id="271" r:id="rId7"/>
    <p:sldId id="263" r:id="rId8"/>
    <p:sldId id="262" r:id="rId9"/>
    <p:sldId id="265" r:id="rId10"/>
    <p:sldId id="264" r:id="rId11"/>
    <p:sldId id="267" r:id="rId12"/>
    <p:sldId id="266"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E517C-3E06-4340-A91E-D1B3B750B4A2}" type="datetimeFigureOut">
              <a:rPr lang="es-AR" smtClean="0"/>
              <a:t>12/9/2019</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468CBE-946E-467B-A5DD-73F51E90AF52}" type="slidenum">
              <a:rPr lang="es-AR" smtClean="0"/>
              <a:t>‹Nº›</a:t>
            </a:fld>
            <a:endParaRPr lang="es-AR"/>
          </a:p>
        </p:txBody>
      </p:sp>
    </p:spTree>
    <p:extLst>
      <p:ext uri="{BB962C8B-B14F-4D97-AF65-F5344CB8AC3E}">
        <p14:creationId xmlns:p14="http://schemas.microsoft.com/office/powerpoint/2010/main" val="3871233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6"/>
        <p:cNvGrpSpPr/>
        <p:nvPr/>
      </p:nvGrpSpPr>
      <p:grpSpPr>
        <a:xfrm>
          <a:off x="0" y="0"/>
          <a:ext cx="0" cy="0"/>
          <a:chOff x="0" y="0"/>
          <a:chExt cx="0" cy="0"/>
        </a:xfrm>
      </p:grpSpPr>
      <p:sp>
        <p:nvSpPr>
          <p:cNvPr id="27" name="Google Shape;27;p18"/>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8"/>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9" name="Google Shape;29;p18"/>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AR"/>
              <a:t>‹Nº›</a:t>
            </a:fld>
            <a:endParaRPr/>
          </a:p>
        </p:txBody>
      </p:sp>
    </p:spTree>
    <p:extLst>
      <p:ext uri="{BB962C8B-B14F-4D97-AF65-F5344CB8AC3E}">
        <p14:creationId xmlns:p14="http://schemas.microsoft.com/office/powerpoint/2010/main" val="536717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En blanco" type="blank">
  <p:cSld name="En blanco">
    <p:spTree>
      <p:nvGrpSpPr>
        <p:cNvPr id="1" name="Shape 32"/>
        <p:cNvGrpSpPr/>
        <p:nvPr/>
      </p:nvGrpSpPr>
      <p:grpSpPr>
        <a:xfrm>
          <a:off x="0" y="0"/>
          <a:ext cx="0" cy="0"/>
          <a:chOff x="0" y="0"/>
          <a:chExt cx="0" cy="0"/>
        </a:xfrm>
      </p:grpSpPr>
      <p:sp>
        <p:nvSpPr>
          <p:cNvPr id="33" name="Google Shape;33;p19"/>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9"/>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AR"/>
              <a:t>‹Nº›</a:t>
            </a:fld>
            <a:endParaRPr/>
          </a:p>
        </p:txBody>
      </p:sp>
    </p:spTree>
    <p:extLst>
      <p:ext uri="{BB962C8B-B14F-4D97-AF65-F5344CB8AC3E}">
        <p14:creationId xmlns:p14="http://schemas.microsoft.com/office/powerpoint/2010/main" val="4005979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Diapositiva de título">
    <p:spTree>
      <p:nvGrpSpPr>
        <p:cNvPr id="1" name="Shape 36"/>
        <p:cNvGrpSpPr/>
        <p:nvPr/>
      </p:nvGrpSpPr>
      <p:grpSpPr>
        <a:xfrm>
          <a:off x="0" y="0"/>
          <a:ext cx="0" cy="0"/>
          <a:chOff x="0" y="0"/>
          <a:chExt cx="0" cy="0"/>
        </a:xfrm>
      </p:grpSpPr>
      <p:sp>
        <p:nvSpPr>
          <p:cNvPr id="37" name="Google Shape;37;p16"/>
          <p:cNvSpPr/>
          <p:nvPr/>
        </p:nvSpPr>
        <p:spPr>
          <a:xfrm>
            <a:off x="-6843" y="2059012"/>
            <a:ext cx="12195668" cy="1828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6"/>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chemeClr val="dk2"/>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subTitle" idx="1"/>
          </p:nvPr>
        </p:nvSpPr>
        <p:spPr>
          <a:xfrm>
            <a:off x="1524000" y="3996250"/>
            <a:ext cx="9144000" cy="130925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0" name="Google Shape;40;p16"/>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6"/>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AR"/>
              <a:t>‹Nº›</a:t>
            </a:fld>
            <a:endParaRPr/>
          </a:p>
        </p:txBody>
      </p:sp>
    </p:spTree>
    <p:extLst>
      <p:ext uri="{BB962C8B-B14F-4D97-AF65-F5344CB8AC3E}">
        <p14:creationId xmlns:p14="http://schemas.microsoft.com/office/powerpoint/2010/main" val="1123731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Encabezado de sección" type="secHead">
  <p:cSld name="Encabezado de sección">
    <p:bg>
      <p:bgPr>
        <a:solidFill>
          <a:schemeClr val="lt1"/>
        </a:solidFill>
        <a:effectLst/>
      </p:bgPr>
    </p:bg>
    <p:spTree>
      <p:nvGrpSpPr>
        <p:cNvPr id="1" name="Shape 43"/>
        <p:cNvGrpSpPr/>
        <p:nvPr/>
      </p:nvGrpSpPr>
      <p:grpSpPr>
        <a:xfrm>
          <a:off x="0" y="0"/>
          <a:ext cx="0" cy="0"/>
          <a:chOff x="0" y="0"/>
          <a:chExt cx="0" cy="0"/>
        </a:xfrm>
      </p:grpSpPr>
      <p:sp>
        <p:nvSpPr>
          <p:cNvPr id="44" name="Google Shape;44;p20"/>
          <p:cNvSpPr/>
          <p:nvPr/>
        </p:nvSpPr>
        <p:spPr>
          <a:xfrm>
            <a:off x="-6843" y="2059012"/>
            <a:ext cx="12195668" cy="1828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0"/>
          <p:cNvSpPr txBox="1">
            <a:spLocks noGrp="1"/>
          </p:cNvSpPr>
          <p:nvPr>
            <p:ph type="title"/>
          </p:nvPr>
        </p:nvSpPr>
        <p:spPr>
          <a:xfrm>
            <a:off x="833191" y="2208879"/>
            <a:ext cx="10515600" cy="1676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chemeClr val="lt1"/>
              </a:buClr>
              <a:buSzPts val="6000"/>
              <a:buFont typeface="Corbe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833191" y="4010334"/>
            <a:ext cx="10515600" cy="11746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200"/>
              </a:spcBef>
              <a:spcAft>
                <a:spcPts val="0"/>
              </a:spcAft>
              <a:buSzPts val="2000"/>
              <a:buNone/>
              <a:defRPr sz="2000">
                <a:solidFill>
                  <a:schemeClr val="dk2"/>
                </a:solidFill>
              </a:defRPr>
            </a:lvl1pPr>
            <a:lvl2pPr marL="914400" lvl="1" indent="-228600" algn="l">
              <a:lnSpc>
                <a:spcPct val="90000"/>
              </a:lnSpc>
              <a:spcBef>
                <a:spcPts val="200"/>
              </a:spcBef>
              <a:spcAft>
                <a:spcPts val="0"/>
              </a:spcAft>
              <a:buSzPts val="1800"/>
              <a:buNone/>
              <a:defRPr sz="1800">
                <a:solidFill>
                  <a:srgbClr val="8C8C8C"/>
                </a:solidFill>
              </a:defRPr>
            </a:lvl2pPr>
            <a:lvl3pPr marL="1371600" lvl="2" indent="-228600" algn="l">
              <a:lnSpc>
                <a:spcPct val="90000"/>
              </a:lnSpc>
              <a:spcBef>
                <a:spcPts val="400"/>
              </a:spcBef>
              <a:spcAft>
                <a:spcPts val="0"/>
              </a:spcAft>
              <a:buSzPts val="1600"/>
              <a:buNone/>
              <a:defRPr sz="1600">
                <a:solidFill>
                  <a:srgbClr val="8C8C8C"/>
                </a:solidFill>
              </a:defRPr>
            </a:lvl3pPr>
            <a:lvl4pPr marL="1828800" lvl="3" indent="-228600" algn="l">
              <a:lnSpc>
                <a:spcPct val="90000"/>
              </a:lnSpc>
              <a:spcBef>
                <a:spcPts val="400"/>
              </a:spcBef>
              <a:spcAft>
                <a:spcPts val="0"/>
              </a:spcAft>
              <a:buSzPts val="1400"/>
              <a:buNone/>
              <a:defRPr sz="1400">
                <a:solidFill>
                  <a:srgbClr val="8C8C8C"/>
                </a:solidFill>
              </a:defRPr>
            </a:lvl4pPr>
            <a:lvl5pPr marL="2286000" lvl="4" indent="-228600" algn="l">
              <a:lnSpc>
                <a:spcPct val="90000"/>
              </a:lnSpc>
              <a:spcBef>
                <a:spcPts val="400"/>
              </a:spcBef>
              <a:spcAft>
                <a:spcPts val="0"/>
              </a:spcAft>
              <a:buSzPts val="1400"/>
              <a:buNone/>
              <a:defRPr sz="1400">
                <a:solidFill>
                  <a:srgbClr val="8C8C8C"/>
                </a:solidFill>
              </a:defRPr>
            </a:lvl5pPr>
            <a:lvl6pPr marL="2743200" lvl="5" indent="-228600" algn="l">
              <a:lnSpc>
                <a:spcPct val="90000"/>
              </a:lnSpc>
              <a:spcBef>
                <a:spcPts val="400"/>
              </a:spcBef>
              <a:spcAft>
                <a:spcPts val="0"/>
              </a:spcAft>
              <a:buSzPts val="1400"/>
              <a:buNone/>
              <a:defRPr sz="1400">
                <a:solidFill>
                  <a:srgbClr val="8C8C8C"/>
                </a:solidFill>
              </a:defRPr>
            </a:lvl6pPr>
            <a:lvl7pPr marL="3200400" lvl="6" indent="-228600" algn="l">
              <a:lnSpc>
                <a:spcPct val="90000"/>
              </a:lnSpc>
              <a:spcBef>
                <a:spcPts val="400"/>
              </a:spcBef>
              <a:spcAft>
                <a:spcPts val="0"/>
              </a:spcAft>
              <a:buSzPts val="1400"/>
              <a:buNone/>
              <a:defRPr sz="1400">
                <a:solidFill>
                  <a:srgbClr val="8C8C8C"/>
                </a:solidFill>
              </a:defRPr>
            </a:lvl7pPr>
            <a:lvl8pPr marL="3657600" lvl="7" indent="-228600" algn="l">
              <a:lnSpc>
                <a:spcPct val="90000"/>
              </a:lnSpc>
              <a:spcBef>
                <a:spcPts val="400"/>
              </a:spcBef>
              <a:spcAft>
                <a:spcPts val="0"/>
              </a:spcAft>
              <a:buSzPts val="1400"/>
              <a:buNone/>
              <a:defRPr sz="1400">
                <a:solidFill>
                  <a:srgbClr val="8C8C8C"/>
                </a:solidFill>
              </a:defRPr>
            </a:lvl8pPr>
            <a:lvl9pPr marL="4114800" lvl="8" indent="-228600" algn="l">
              <a:lnSpc>
                <a:spcPct val="90000"/>
              </a:lnSpc>
              <a:spcBef>
                <a:spcPts val="400"/>
              </a:spcBef>
              <a:spcAft>
                <a:spcPts val="400"/>
              </a:spcAft>
              <a:buSzPts val="1400"/>
              <a:buNone/>
              <a:defRPr sz="1400">
                <a:solidFill>
                  <a:srgbClr val="8C8C8C"/>
                </a:solidFill>
              </a:defRPr>
            </a:lvl9pPr>
          </a:lstStyle>
          <a:p>
            <a:endParaRPr/>
          </a:p>
        </p:txBody>
      </p:sp>
      <p:sp>
        <p:nvSpPr>
          <p:cNvPr id="47" name="Google Shape;47;p20"/>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sz="1200" b="0">
                <a:solidFill>
                  <a:schemeClr val="dk2"/>
                </a:solidFill>
                <a:latin typeface="Corbel"/>
                <a:ea typeface="Corbel"/>
                <a:cs typeface="Corbel"/>
                <a:sym typeface="Corbel"/>
              </a:defRPr>
            </a:lvl1pPr>
            <a:lvl2pPr marL="0" lvl="1" indent="0" algn="l">
              <a:spcBef>
                <a:spcPts val="0"/>
              </a:spcBef>
              <a:buNone/>
              <a:defRPr sz="1200" b="0">
                <a:solidFill>
                  <a:schemeClr val="dk2"/>
                </a:solidFill>
                <a:latin typeface="Corbel"/>
                <a:ea typeface="Corbel"/>
                <a:cs typeface="Corbel"/>
                <a:sym typeface="Corbel"/>
              </a:defRPr>
            </a:lvl2pPr>
            <a:lvl3pPr marL="0" lvl="2" indent="0" algn="l">
              <a:spcBef>
                <a:spcPts val="0"/>
              </a:spcBef>
              <a:buNone/>
              <a:defRPr sz="1200" b="0">
                <a:solidFill>
                  <a:schemeClr val="dk2"/>
                </a:solidFill>
                <a:latin typeface="Corbel"/>
                <a:ea typeface="Corbel"/>
                <a:cs typeface="Corbel"/>
                <a:sym typeface="Corbel"/>
              </a:defRPr>
            </a:lvl3pPr>
            <a:lvl4pPr marL="0" lvl="3" indent="0" algn="l">
              <a:spcBef>
                <a:spcPts val="0"/>
              </a:spcBef>
              <a:buNone/>
              <a:defRPr sz="1200" b="0">
                <a:solidFill>
                  <a:schemeClr val="dk2"/>
                </a:solidFill>
                <a:latin typeface="Corbel"/>
                <a:ea typeface="Corbel"/>
                <a:cs typeface="Corbel"/>
                <a:sym typeface="Corbel"/>
              </a:defRPr>
            </a:lvl4pPr>
            <a:lvl5pPr marL="0" lvl="4" indent="0" algn="l">
              <a:spcBef>
                <a:spcPts val="0"/>
              </a:spcBef>
              <a:buNone/>
              <a:defRPr sz="1200" b="0">
                <a:solidFill>
                  <a:schemeClr val="dk2"/>
                </a:solidFill>
                <a:latin typeface="Corbel"/>
                <a:ea typeface="Corbel"/>
                <a:cs typeface="Corbel"/>
                <a:sym typeface="Corbel"/>
              </a:defRPr>
            </a:lvl5pPr>
            <a:lvl6pPr marL="0" lvl="5" indent="0" algn="l">
              <a:spcBef>
                <a:spcPts val="0"/>
              </a:spcBef>
              <a:buNone/>
              <a:defRPr sz="1200" b="0">
                <a:solidFill>
                  <a:schemeClr val="dk2"/>
                </a:solidFill>
                <a:latin typeface="Corbel"/>
                <a:ea typeface="Corbel"/>
                <a:cs typeface="Corbel"/>
                <a:sym typeface="Corbel"/>
              </a:defRPr>
            </a:lvl6pPr>
            <a:lvl7pPr marL="0" lvl="6" indent="0" algn="l">
              <a:spcBef>
                <a:spcPts val="0"/>
              </a:spcBef>
              <a:buNone/>
              <a:defRPr sz="1200" b="0">
                <a:solidFill>
                  <a:schemeClr val="dk2"/>
                </a:solidFill>
                <a:latin typeface="Corbel"/>
                <a:ea typeface="Corbel"/>
                <a:cs typeface="Corbel"/>
                <a:sym typeface="Corbel"/>
              </a:defRPr>
            </a:lvl7pPr>
            <a:lvl8pPr marL="0" lvl="7" indent="0" algn="l">
              <a:spcBef>
                <a:spcPts val="0"/>
              </a:spcBef>
              <a:buNone/>
              <a:defRPr sz="1200" b="0">
                <a:solidFill>
                  <a:schemeClr val="dk2"/>
                </a:solidFill>
                <a:latin typeface="Corbel"/>
                <a:ea typeface="Corbel"/>
                <a:cs typeface="Corbel"/>
                <a:sym typeface="Corbel"/>
              </a:defRPr>
            </a:lvl8pPr>
            <a:lvl9pPr marL="0" lvl="8" indent="0" algn="l">
              <a:spcBef>
                <a:spcPts val="0"/>
              </a:spcBef>
              <a:buNone/>
              <a:defRPr sz="1200" b="0">
                <a:solidFill>
                  <a:schemeClr val="dk2"/>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s-AR"/>
              <a:t>‹Nº›</a:t>
            </a:fld>
            <a:endParaRPr/>
          </a:p>
        </p:txBody>
      </p:sp>
    </p:spTree>
    <p:extLst>
      <p:ext uri="{BB962C8B-B14F-4D97-AF65-F5344CB8AC3E}">
        <p14:creationId xmlns:p14="http://schemas.microsoft.com/office/powerpoint/2010/main" val="3969018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50"/>
        <p:cNvGrpSpPr/>
        <p:nvPr/>
      </p:nvGrpSpPr>
      <p:grpSpPr>
        <a:xfrm>
          <a:off x="0" y="0"/>
          <a:ext cx="0" cy="0"/>
          <a:chOff x="0" y="0"/>
          <a:chExt cx="0" cy="0"/>
        </a:xfrm>
      </p:grpSpPr>
      <p:sp>
        <p:nvSpPr>
          <p:cNvPr id="51" name="Google Shape;51;p21"/>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1"/>
          <p:cNvSpPr txBox="1">
            <a:spLocks noGrp="1"/>
          </p:cNvSpPr>
          <p:nvPr>
            <p:ph type="body" idx="1"/>
          </p:nvPr>
        </p:nvSpPr>
        <p:spPr>
          <a:xfrm>
            <a:off x="1205344" y="2011680"/>
            <a:ext cx="4754880" cy="420624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53" name="Google Shape;53;p21"/>
          <p:cNvSpPr txBox="1">
            <a:spLocks noGrp="1"/>
          </p:cNvSpPr>
          <p:nvPr>
            <p:ph type="body" idx="2"/>
          </p:nvPr>
        </p:nvSpPr>
        <p:spPr>
          <a:xfrm>
            <a:off x="6230391" y="2011680"/>
            <a:ext cx="4754880" cy="420624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54" name="Google Shape;54;p21"/>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1"/>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AR"/>
              <a:t>‹Nº›</a:t>
            </a:fld>
            <a:endParaRPr/>
          </a:p>
        </p:txBody>
      </p:sp>
    </p:spTree>
    <p:extLst>
      <p:ext uri="{BB962C8B-B14F-4D97-AF65-F5344CB8AC3E}">
        <p14:creationId xmlns:p14="http://schemas.microsoft.com/office/powerpoint/2010/main" val="2510037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57"/>
        <p:cNvGrpSpPr/>
        <p:nvPr/>
      </p:nvGrpSpPr>
      <p:grpSpPr>
        <a:xfrm>
          <a:off x="0" y="0"/>
          <a:ext cx="0" cy="0"/>
          <a:chOff x="0" y="0"/>
          <a:chExt cx="0" cy="0"/>
        </a:xfrm>
      </p:grpSpPr>
      <p:sp>
        <p:nvSpPr>
          <p:cNvPr id="58" name="Google Shape;58;p22"/>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2"/>
          <p:cNvSpPr txBox="1">
            <a:spLocks noGrp="1"/>
          </p:cNvSpPr>
          <p:nvPr>
            <p:ph type="body" idx="1"/>
          </p:nvPr>
        </p:nvSpPr>
        <p:spPr>
          <a:xfrm>
            <a:off x="1207008" y="1913470"/>
            <a:ext cx="4754880" cy="7430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100"/>
              <a:buNone/>
              <a:defRPr sz="2100" b="1"/>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0" name="Google Shape;60;p22"/>
          <p:cNvSpPr txBox="1">
            <a:spLocks noGrp="1"/>
          </p:cNvSpPr>
          <p:nvPr>
            <p:ph type="body" idx="2"/>
          </p:nvPr>
        </p:nvSpPr>
        <p:spPr>
          <a:xfrm>
            <a:off x="1207008" y="2656566"/>
            <a:ext cx="4754880" cy="356616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61" name="Google Shape;61;p22"/>
          <p:cNvSpPr txBox="1">
            <a:spLocks noGrp="1"/>
          </p:cNvSpPr>
          <p:nvPr>
            <p:ph type="body" idx="3"/>
          </p:nvPr>
        </p:nvSpPr>
        <p:spPr>
          <a:xfrm>
            <a:off x="6231230" y="1913470"/>
            <a:ext cx="4754880" cy="7430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100"/>
              <a:buNone/>
              <a:defRPr sz="2100" b="1"/>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2" name="Google Shape;62;p22"/>
          <p:cNvSpPr txBox="1">
            <a:spLocks noGrp="1"/>
          </p:cNvSpPr>
          <p:nvPr>
            <p:ph type="body" idx="4"/>
          </p:nvPr>
        </p:nvSpPr>
        <p:spPr>
          <a:xfrm>
            <a:off x="6231230" y="2656564"/>
            <a:ext cx="4754880" cy="356616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63" name="Google Shape;63;p22"/>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2"/>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AR"/>
              <a:t>‹Nº›</a:t>
            </a:fld>
            <a:endParaRPr/>
          </a:p>
        </p:txBody>
      </p:sp>
    </p:spTree>
    <p:extLst>
      <p:ext uri="{BB962C8B-B14F-4D97-AF65-F5344CB8AC3E}">
        <p14:creationId xmlns:p14="http://schemas.microsoft.com/office/powerpoint/2010/main" val="1994189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3"/>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3"/>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AR"/>
              <a:t>‹Nº›</a:t>
            </a:fld>
            <a:endParaRPr/>
          </a:p>
        </p:txBody>
      </p:sp>
    </p:spTree>
    <p:extLst>
      <p:ext uri="{BB962C8B-B14F-4D97-AF65-F5344CB8AC3E}">
        <p14:creationId xmlns:p14="http://schemas.microsoft.com/office/powerpoint/2010/main" val="3236263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71"/>
        <p:cNvGrpSpPr/>
        <p:nvPr/>
      </p:nvGrpSpPr>
      <p:grpSpPr>
        <a:xfrm>
          <a:off x="0" y="0"/>
          <a:ext cx="0" cy="0"/>
          <a:chOff x="0" y="0"/>
          <a:chExt cx="0" cy="0"/>
        </a:xfrm>
      </p:grpSpPr>
      <p:sp>
        <p:nvSpPr>
          <p:cNvPr id="72" name="Google Shape;72;p24"/>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4"/>
          <p:cNvSpPr txBox="1">
            <a:spLocks noGrp="1"/>
          </p:cNvSpPr>
          <p:nvPr>
            <p:ph type="body" idx="1"/>
          </p:nvPr>
        </p:nvSpPr>
        <p:spPr>
          <a:xfrm>
            <a:off x="1207008" y="2120054"/>
            <a:ext cx="6126480" cy="41148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200"/>
              </a:spcBef>
              <a:spcAft>
                <a:spcPts val="0"/>
              </a:spcAft>
              <a:buSzPts val="3200"/>
              <a:buChar char="▪"/>
              <a:defRPr sz="3200"/>
            </a:lvl1pPr>
            <a:lvl2pPr marL="914400" lvl="1" indent="-406400" algn="l">
              <a:lnSpc>
                <a:spcPct val="90000"/>
              </a:lnSpc>
              <a:spcBef>
                <a:spcPts val="200"/>
              </a:spcBef>
              <a:spcAft>
                <a:spcPts val="0"/>
              </a:spcAft>
              <a:buSzPts val="2800"/>
              <a:buChar char="▪"/>
              <a:defRPr sz="2800"/>
            </a:lvl2pPr>
            <a:lvl3pPr marL="1371600" lvl="2" indent="-381000" algn="l">
              <a:lnSpc>
                <a:spcPct val="90000"/>
              </a:lnSpc>
              <a:spcBef>
                <a:spcPts val="400"/>
              </a:spcBef>
              <a:spcAft>
                <a:spcPts val="0"/>
              </a:spcAft>
              <a:buSzPts val="2400"/>
              <a:buChar char="▪"/>
              <a:defRPr sz="2400"/>
            </a:lvl3pPr>
            <a:lvl4pPr marL="1828800" lvl="3" indent="-355600" algn="l">
              <a:lnSpc>
                <a:spcPct val="90000"/>
              </a:lnSpc>
              <a:spcBef>
                <a:spcPts val="400"/>
              </a:spcBef>
              <a:spcAft>
                <a:spcPts val="0"/>
              </a:spcAft>
              <a:buSzPts val="2000"/>
              <a:buChar char="▪"/>
              <a:defRPr sz="2000"/>
            </a:lvl4pPr>
            <a:lvl5pPr marL="2286000" lvl="4" indent="-355600" algn="l">
              <a:lnSpc>
                <a:spcPct val="90000"/>
              </a:lnSpc>
              <a:spcBef>
                <a:spcPts val="400"/>
              </a:spcBef>
              <a:spcAft>
                <a:spcPts val="0"/>
              </a:spcAft>
              <a:buSzPts val="2000"/>
              <a:buChar char="▪"/>
              <a:defRPr sz="2000"/>
            </a:lvl5pPr>
            <a:lvl6pPr marL="2743200" lvl="5" indent="-355600" algn="l">
              <a:lnSpc>
                <a:spcPct val="90000"/>
              </a:lnSpc>
              <a:spcBef>
                <a:spcPts val="400"/>
              </a:spcBef>
              <a:spcAft>
                <a:spcPts val="0"/>
              </a:spcAft>
              <a:buSzPts val="2000"/>
              <a:buChar char="▪"/>
              <a:defRPr sz="2000"/>
            </a:lvl6pPr>
            <a:lvl7pPr marL="3200400" lvl="6" indent="-355600" algn="l">
              <a:lnSpc>
                <a:spcPct val="90000"/>
              </a:lnSpc>
              <a:spcBef>
                <a:spcPts val="400"/>
              </a:spcBef>
              <a:spcAft>
                <a:spcPts val="0"/>
              </a:spcAft>
              <a:buSzPts val="2000"/>
              <a:buChar char="▪"/>
              <a:defRPr sz="2000"/>
            </a:lvl7pPr>
            <a:lvl8pPr marL="3657600" lvl="7" indent="-355600" algn="l">
              <a:lnSpc>
                <a:spcPct val="90000"/>
              </a:lnSpc>
              <a:spcBef>
                <a:spcPts val="400"/>
              </a:spcBef>
              <a:spcAft>
                <a:spcPts val="0"/>
              </a:spcAft>
              <a:buSzPts val="2000"/>
              <a:buChar char="▪"/>
              <a:defRPr sz="2000"/>
            </a:lvl8pPr>
            <a:lvl9pPr marL="4114800" lvl="8" indent="-355600" algn="l">
              <a:lnSpc>
                <a:spcPct val="90000"/>
              </a:lnSpc>
              <a:spcBef>
                <a:spcPts val="400"/>
              </a:spcBef>
              <a:spcAft>
                <a:spcPts val="400"/>
              </a:spcAft>
              <a:buSzPts val="2000"/>
              <a:buChar char="▪"/>
              <a:defRPr sz="2000"/>
            </a:lvl9pPr>
          </a:lstStyle>
          <a:p>
            <a:endParaRPr/>
          </a:p>
        </p:txBody>
      </p:sp>
      <p:sp>
        <p:nvSpPr>
          <p:cNvPr id="74" name="Google Shape;74;p24"/>
          <p:cNvSpPr txBox="1">
            <a:spLocks noGrp="1"/>
          </p:cNvSpPr>
          <p:nvPr>
            <p:ph type="body" idx="2"/>
          </p:nvPr>
        </p:nvSpPr>
        <p:spPr>
          <a:xfrm>
            <a:off x="7789023" y="2147486"/>
            <a:ext cx="3200400" cy="3432319"/>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1200"/>
              </a:spcBef>
              <a:spcAft>
                <a:spcPts val="0"/>
              </a:spcAft>
              <a:buSzPts val="1800"/>
              <a:buNone/>
              <a:defRPr sz="18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24"/>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AR"/>
              <a:t>‹Nº›</a:t>
            </a:fld>
            <a:endParaRPr/>
          </a:p>
        </p:txBody>
      </p:sp>
    </p:spTree>
    <p:extLst>
      <p:ext uri="{BB962C8B-B14F-4D97-AF65-F5344CB8AC3E}">
        <p14:creationId xmlns:p14="http://schemas.microsoft.com/office/powerpoint/2010/main" val="121452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a:spLocks noGrp="1"/>
          </p:cNvSpPr>
          <p:nvPr>
            <p:ph type="pic" idx="2"/>
          </p:nvPr>
        </p:nvSpPr>
        <p:spPr>
          <a:xfrm>
            <a:off x="1280160" y="2211494"/>
            <a:ext cx="6126480" cy="3931920"/>
          </a:xfrm>
          <a:prstGeom prst="rect">
            <a:avLst/>
          </a:prstGeom>
          <a:solidFill>
            <a:srgbClr val="F7F7F7"/>
          </a:solidFill>
          <a:ln>
            <a:noFill/>
          </a:ln>
        </p:spPr>
        <p:txBody>
          <a:bodyPr spcFirstLastPara="1" wrap="square" lIns="91425" tIns="365750" rIns="91425" bIns="45700" anchor="t" anchorCtr="0">
            <a:normAutofit/>
          </a:bodyPr>
          <a:lstStyle>
            <a:lvl1pPr marR="0" lvl="0" algn="ctr" rtl="0">
              <a:lnSpc>
                <a:spcPct val="90000"/>
              </a:lnSpc>
              <a:spcBef>
                <a:spcPts val="1200"/>
              </a:spcBef>
              <a:spcAft>
                <a:spcPts val="0"/>
              </a:spcAft>
              <a:buClr>
                <a:schemeClr val="lt1"/>
              </a:buClr>
              <a:buSzPts val="3200"/>
              <a:buFont typeface="Noto Sans Symbols"/>
              <a:buNone/>
              <a:defRPr sz="3200" b="0" i="0" u="none" strike="noStrike" cap="none">
                <a:solidFill>
                  <a:srgbClr val="7F7F7F"/>
                </a:solidFill>
                <a:latin typeface="Corbel"/>
                <a:ea typeface="Corbel"/>
                <a:cs typeface="Corbel"/>
                <a:sym typeface="Corbel"/>
              </a:defRPr>
            </a:lvl1pPr>
            <a:lvl2pPr marR="0" lvl="1" algn="l" rtl="0">
              <a:lnSpc>
                <a:spcPct val="90000"/>
              </a:lnSpc>
              <a:spcBef>
                <a:spcPts val="200"/>
              </a:spcBef>
              <a:spcAft>
                <a:spcPts val="0"/>
              </a:spcAft>
              <a:buClr>
                <a:schemeClr val="lt1"/>
              </a:buClr>
              <a:buSzPts val="2800"/>
              <a:buFont typeface="Noto Sans Symbols"/>
              <a:buNone/>
              <a:defRPr sz="2800" b="0" i="0" u="none" strike="noStrike" cap="none">
                <a:solidFill>
                  <a:schemeClr val="lt1"/>
                </a:solidFill>
                <a:latin typeface="Corbel"/>
                <a:ea typeface="Corbel"/>
                <a:cs typeface="Corbel"/>
                <a:sym typeface="Corbel"/>
              </a:defRPr>
            </a:lvl2pPr>
            <a:lvl3pPr marR="0" lvl="2" algn="l" rtl="0">
              <a:lnSpc>
                <a:spcPct val="90000"/>
              </a:lnSpc>
              <a:spcBef>
                <a:spcPts val="400"/>
              </a:spcBef>
              <a:spcAft>
                <a:spcPts val="0"/>
              </a:spcAft>
              <a:buClr>
                <a:schemeClr val="lt1"/>
              </a:buClr>
              <a:buSzPts val="2400"/>
              <a:buFont typeface="Noto Sans Symbols"/>
              <a:buNone/>
              <a:defRPr sz="2400" b="0" i="0" u="none" strike="noStrike" cap="none">
                <a:solidFill>
                  <a:schemeClr val="lt1"/>
                </a:solidFill>
                <a:latin typeface="Corbel"/>
                <a:ea typeface="Corbel"/>
                <a:cs typeface="Corbel"/>
                <a:sym typeface="Corbel"/>
              </a:defRPr>
            </a:lvl3pPr>
            <a:lvl4pPr marR="0" lvl="3" algn="l" rtl="0">
              <a:lnSpc>
                <a:spcPct val="90000"/>
              </a:lnSpc>
              <a:spcBef>
                <a:spcPts val="400"/>
              </a:spcBef>
              <a:spcAft>
                <a:spcPts val="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4pPr>
            <a:lvl5pPr marR="0" lvl="4" algn="l" rtl="0">
              <a:lnSpc>
                <a:spcPct val="90000"/>
              </a:lnSpc>
              <a:spcBef>
                <a:spcPts val="400"/>
              </a:spcBef>
              <a:spcAft>
                <a:spcPts val="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5pPr>
            <a:lvl6pPr marR="0" lvl="5" algn="l" rtl="0">
              <a:lnSpc>
                <a:spcPct val="90000"/>
              </a:lnSpc>
              <a:spcBef>
                <a:spcPts val="400"/>
              </a:spcBef>
              <a:spcAft>
                <a:spcPts val="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6pPr>
            <a:lvl7pPr marR="0" lvl="6" algn="l" rtl="0">
              <a:lnSpc>
                <a:spcPct val="90000"/>
              </a:lnSpc>
              <a:spcBef>
                <a:spcPts val="400"/>
              </a:spcBef>
              <a:spcAft>
                <a:spcPts val="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7pPr>
            <a:lvl8pPr marR="0" lvl="7" algn="l" rtl="0">
              <a:lnSpc>
                <a:spcPct val="90000"/>
              </a:lnSpc>
              <a:spcBef>
                <a:spcPts val="400"/>
              </a:spcBef>
              <a:spcAft>
                <a:spcPts val="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8pPr>
            <a:lvl9pPr marR="0" lvl="8" algn="l" rtl="0">
              <a:lnSpc>
                <a:spcPct val="90000"/>
              </a:lnSpc>
              <a:spcBef>
                <a:spcPts val="400"/>
              </a:spcBef>
              <a:spcAft>
                <a:spcPts val="40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9pPr>
          </a:lstStyle>
          <a:p>
            <a:endParaRPr/>
          </a:p>
        </p:txBody>
      </p:sp>
      <p:sp>
        <p:nvSpPr>
          <p:cNvPr id="81" name="Google Shape;81;p25"/>
          <p:cNvSpPr txBox="1">
            <a:spLocks noGrp="1"/>
          </p:cNvSpPr>
          <p:nvPr>
            <p:ph type="body" idx="1"/>
          </p:nvPr>
        </p:nvSpPr>
        <p:spPr>
          <a:xfrm>
            <a:off x="7790688" y="2150621"/>
            <a:ext cx="3200400" cy="3429000"/>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1200"/>
              </a:spcBef>
              <a:spcAft>
                <a:spcPts val="0"/>
              </a:spcAft>
              <a:buSzPts val="1800"/>
              <a:buNone/>
              <a:defRPr sz="18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2" name="Google Shape;82;p25"/>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5"/>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AR"/>
              <a:t>‹Nº›</a:t>
            </a:fld>
            <a:endParaRPr/>
          </a:p>
        </p:txBody>
      </p:sp>
    </p:spTree>
    <p:extLst>
      <p:ext uri="{BB962C8B-B14F-4D97-AF65-F5344CB8AC3E}">
        <p14:creationId xmlns:p14="http://schemas.microsoft.com/office/powerpoint/2010/main" val="977022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6"/>
          <p:cNvSpPr txBox="1">
            <a:spLocks noGrp="1"/>
          </p:cNvSpPr>
          <p:nvPr>
            <p:ph type="body" idx="1"/>
          </p:nvPr>
        </p:nvSpPr>
        <p:spPr>
          <a:xfrm rot="5400000">
            <a:off x="3991839" y="-777240"/>
            <a:ext cx="4206240" cy="97840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8" name="Google Shape;88;p26"/>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6"/>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6"/>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AR"/>
              <a:t>‹Nº›</a:t>
            </a:fld>
            <a:endParaRPr/>
          </a:p>
        </p:txBody>
      </p:sp>
    </p:spTree>
    <p:extLst>
      <p:ext uri="{BB962C8B-B14F-4D97-AF65-F5344CB8AC3E}">
        <p14:creationId xmlns:p14="http://schemas.microsoft.com/office/powerpoint/2010/main" val="1362104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ítulo vertical y texto" type="vertTitleAndTx">
  <p:cSld name="Título vertical y texto">
    <p:spTree>
      <p:nvGrpSpPr>
        <p:cNvPr id="1" name="Shape 91"/>
        <p:cNvGrpSpPr/>
        <p:nvPr/>
      </p:nvGrpSpPr>
      <p:grpSpPr>
        <a:xfrm>
          <a:off x="0" y="0"/>
          <a:ext cx="0" cy="0"/>
          <a:chOff x="0" y="0"/>
          <a:chExt cx="0" cy="0"/>
        </a:xfrm>
      </p:grpSpPr>
      <p:sp>
        <p:nvSpPr>
          <p:cNvPr id="92" name="Google Shape;92;p27"/>
          <p:cNvSpPr/>
          <p:nvPr/>
        </p:nvSpPr>
        <p:spPr>
          <a:xfrm>
            <a:off x="9019312" y="0"/>
            <a:ext cx="27432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7"/>
          <p:cNvSpPr txBox="1">
            <a:spLocks noGrp="1"/>
          </p:cNvSpPr>
          <p:nvPr>
            <p:ph type="title"/>
          </p:nvPr>
        </p:nvSpPr>
        <p:spPr>
          <a:xfrm rot="5400000">
            <a:off x="7413033" y="2022229"/>
            <a:ext cx="5897562" cy="240238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7"/>
          <p:cNvSpPr txBox="1">
            <a:spLocks noGrp="1"/>
          </p:cNvSpPr>
          <p:nvPr>
            <p:ph type="body" idx="1"/>
          </p:nvPr>
        </p:nvSpPr>
        <p:spPr>
          <a:xfrm rot="5400000">
            <a:off x="1876063" y="-763227"/>
            <a:ext cx="5897562" cy="797329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5" name="Google Shape;95;p27"/>
          <p:cNvSpPr txBox="1">
            <a:spLocks noGrp="1"/>
          </p:cNvSpPr>
          <p:nvPr>
            <p:ph type="dt" idx="10"/>
          </p:nvPr>
        </p:nvSpPr>
        <p:spPr>
          <a:xfrm>
            <a:off x="838200" y="6422854"/>
            <a:ext cx="2743196"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7"/>
          <p:cNvSpPr txBox="1">
            <a:spLocks noGrp="1"/>
          </p:cNvSpPr>
          <p:nvPr>
            <p:ph type="ftr" idx="11"/>
          </p:nvPr>
        </p:nvSpPr>
        <p:spPr>
          <a:xfrm>
            <a:off x="3776135" y="6422854"/>
            <a:ext cx="427966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7"/>
          <p:cNvSpPr txBox="1">
            <a:spLocks noGrp="1"/>
          </p:cNvSpPr>
          <p:nvPr>
            <p:ph type="sldNum" idx="12"/>
          </p:nvPr>
        </p:nvSpPr>
        <p:spPr>
          <a:xfrm>
            <a:off x="8073048" y="6422854"/>
            <a:ext cx="879759"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s-AR"/>
              <a:t>‹Nº›</a:t>
            </a:fld>
            <a:endParaRPr/>
          </a:p>
        </p:txBody>
      </p:sp>
    </p:spTree>
    <p:extLst>
      <p:ext uri="{BB962C8B-B14F-4D97-AF65-F5344CB8AC3E}">
        <p14:creationId xmlns:p14="http://schemas.microsoft.com/office/powerpoint/2010/main" val="126469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586B75A-687E-405C-8A0B-8D00578BA2C3}"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9/12/2019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9/12/2019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9/12/2019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9/12/2019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9/12/2019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9/12/2019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
        <p:cNvGrpSpPr/>
        <p:nvPr/>
      </p:nvGrpSpPr>
      <p:grpSpPr>
        <a:xfrm>
          <a:off x="0" y="0"/>
          <a:ext cx="0" cy="0"/>
          <a:chOff x="0" y="0"/>
          <a:chExt cx="0" cy="0"/>
        </a:xfrm>
      </p:grpSpPr>
      <p:sp>
        <p:nvSpPr>
          <p:cNvPr id="20" name="Google Shape;20;p14"/>
          <p:cNvSpPr/>
          <p:nvPr/>
        </p:nvSpPr>
        <p:spPr>
          <a:xfrm>
            <a:off x="483" y="176109"/>
            <a:ext cx="12188952" cy="164591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4"/>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dk2"/>
              </a:buClr>
              <a:buSzPts val="4000"/>
              <a:buFont typeface="Corbel"/>
              <a:buNone/>
              <a:defRPr sz="4000" b="0" i="0" u="none" strike="noStrike" cap="none">
                <a:solidFill>
                  <a:schemeClr val="dk2"/>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4"/>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200"/>
              </a:spcBef>
              <a:spcAft>
                <a:spcPts val="0"/>
              </a:spcAft>
              <a:buClr>
                <a:schemeClr val="lt1"/>
              </a:buClr>
              <a:buSzPts val="2200"/>
              <a:buFont typeface="Noto Sans Symbols"/>
              <a:buChar char="▪"/>
              <a:defRPr sz="2200" b="0" i="0" u="none" strike="noStrike" cap="none">
                <a:solidFill>
                  <a:schemeClr val="lt1"/>
                </a:solidFill>
                <a:latin typeface="Corbel"/>
                <a:ea typeface="Corbel"/>
                <a:cs typeface="Corbel"/>
                <a:sym typeface="Corbel"/>
              </a:defRPr>
            </a:lvl1pPr>
            <a:lvl2pPr marL="914400" marR="0" lvl="1" indent="-355600" algn="l" rtl="0">
              <a:lnSpc>
                <a:spcPct val="90000"/>
              </a:lnSpc>
              <a:spcBef>
                <a:spcPts val="200"/>
              </a:spcBef>
              <a:spcAft>
                <a:spcPts val="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2pPr>
            <a:lvl3pPr marL="1371600" marR="0" lvl="2" indent="-342900" algn="l" rtl="0">
              <a:lnSpc>
                <a:spcPct val="90000"/>
              </a:lnSpc>
              <a:spcBef>
                <a:spcPts val="400"/>
              </a:spcBef>
              <a:spcAft>
                <a:spcPts val="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3pPr>
            <a:lvl4pPr marL="1828800" marR="0" lvl="3"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4pPr>
            <a:lvl5pPr marL="2286000" marR="0" lvl="4"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5pPr>
            <a:lvl6pPr marL="2743200" marR="0" lvl="5"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6pPr>
            <a:lvl7pPr marL="3200400" marR="0" lvl="6"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7pPr>
            <a:lvl8pPr marL="3657600" marR="0" lvl="7"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8pPr>
            <a:lvl9pPr marL="4114800" marR="0" lvl="8" indent="-330200" algn="l" rtl="0">
              <a:lnSpc>
                <a:spcPct val="90000"/>
              </a:lnSpc>
              <a:spcBef>
                <a:spcPts val="4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23" name="Google Shape;23;p14"/>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24" name="Google Shape;24;p14"/>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25" name="Google Shape;25;p14"/>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rtl="0">
              <a:spcBef>
                <a:spcPts val="0"/>
              </a:spcBef>
              <a:buNone/>
              <a:defRPr sz="1200" b="0" i="0" u="none" strike="noStrike" cap="none">
                <a:solidFill>
                  <a:schemeClr val="lt1"/>
                </a:solidFill>
                <a:latin typeface="Corbel"/>
                <a:ea typeface="Corbel"/>
                <a:cs typeface="Corbel"/>
                <a:sym typeface="Corbel"/>
              </a:defRPr>
            </a:lvl1pPr>
            <a:lvl2pPr marL="0" marR="0" lvl="1" indent="0" algn="l" rtl="0">
              <a:spcBef>
                <a:spcPts val="0"/>
              </a:spcBef>
              <a:buNone/>
              <a:defRPr sz="1200" b="0" i="0" u="none" strike="noStrike" cap="none">
                <a:solidFill>
                  <a:schemeClr val="lt1"/>
                </a:solidFill>
                <a:latin typeface="Corbel"/>
                <a:ea typeface="Corbel"/>
                <a:cs typeface="Corbel"/>
                <a:sym typeface="Corbel"/>
              </a:defRPr>
            </a:lvl2pPr>
            <a:lvl3pPr marL="0" marR="0" lvl="2" indent="0" algn="l" rtl="0">
              <a:spcBef>
                <a:spcPts val="0"/>
              </a:spcBef>
              <a:buNone/>
              <a:defRPr sz="1200" b="0" i="0" u="none" strike="noStrike" cap="none">
                <a:solidFill>
                  <a:schemeClr val="lt1"/>
                </a:solidFill>
                <a:latin typeface="Corbel"/>
                <a:ea typeface="Corbel"/>
                <a:cs typeface="Corbel"/>
                <a:sym typeface="Corbel"/>
              </a:defRPr>
            </a:lvl3pPr>
            <a:lvl4pPr marL="0" marR="0" lvl="3" indent="0" algn="l" rtl="0">
              <a:spcBef>
                <a:spcPts val="0"/>
              </a:spcBef>
              <a:buNone/>
              <a:defRPr sz="1200" b="0" i="0" u="none" strike="noStrike" cap="none">
                <a:solidFill>
                  <a:schemeClr val="lt1"/>
                </a:solidFill>
                <a:latin typeface="Corbel"/>
                <a:ea typeface="Corbel"/>
                <a:cs typeface="Corbel"/>
                <a:sym typeface="Corbel"/>
              </a:defRPr>
            </a:lvl4pPr>
            <a:lvl5pPr marL="0" marR="0" lvl="4" indent="0" algn="l" rtl="0">
              <a:spcBef>
                <a:spcPts val="0"/>
              </a:spcBef>
              <a:buNone/>
              <a:defRPr sz="1200" b="0" i="0" u="none" strike="noStrike" cap="none">
                <a:solidFill>
                  <a:schemeClr val="lt1"/>
                </a:solidFill>
                <a:latin typeface="Corbel"/>
                <a:ea typeface="Corbel"/>
                <a:cs typeface="Corbel"/>
                <a:sym typeface="Corbel"/>
              </a:defRPr>
            </a:lvl5pPr>
            <a:lvl6pPr marL="0" marR="0" lvl="5" indent="0" algn="l" rtl="0">
              <a:spcBef>
                <a:spcPts val="0"/>
              </a:spcBef>
              <a:buNone/>
              <a:defRPr sz="1200" b="0" i="0" u="none" strike="noStrike" cap="none">
                <a:solidFill>
                  <a:schemeClr val="lt1"/>
                </a:solidFill>
                <a:latin typeface="Corbel"/>
                <a:ea typeface="Corbel"/>
                <a:cs typeface="Corbel"/>
                <a:sym typeface="Corbel"/>
              </a:defRPr>
            </a:lvl6pPr>
            <a:lvl7pPr marL="0" marR="0" lvl="6" indent="0" algn="l" rtl="0">
              <a:spcBef>
                <a:spcPts val="0"/>
              </a:spcBef>
              <a:buNone/>
              <a:defRPr sz="1200" b="0" i="0" u="none" strike="noStrike" cap="none">
                <a:solidFill>
                  <a:schemeClr val="lt1"/>
                </a:solidFill>
                <a:latin typeface="Corbel"/>
                <a:ea typeface="Corbel"/>
                <a:cs typeface="Corbel"/>
                <a:sym typeface="Corbel"/>
              </a:defRPr>
            </a:lvl7pPr>
            <a:lvl8pPr marL="0" marR="0" lvl="7" indent="0" algn="l" rtl="0">
              <a:spcBef>
                <a:spcPts val="0"/>
              </a:spcBef>
              <a:buNone/>
              <a:defRPr sz="1200" b="0" i="0" u="none" strike="noStrike" cap="none">
                <a:solidFill>
                  <a:schemeClr val="lt1"/>
                </a:solidFill>
                <a:latin typeface="Corbel"/>
                <a:ea typeface="Corbel"/>
                <a:cs typeface="Corbel"/>
                <a:sym typeface="Corbel"/>
              </a:defRPr>
            </a:lvl8pPr>
            <a:lvl9pPr marL="0" marR="0" lvl="8" indent="0" algn="l" rtl="0">
              <a:spcBef>
                <a:spcPts val="0"/>
              </a:spcBef>
              <a:buNone/>
              <a:defRPr sz="1200" b="0" i="0" u="none" strike="noStrike" cap="none">
                <a:solidFill>
                  <a:schemeClr val="lt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s-AR"/>
              <a:t>‹Nº›</a:t>
            </a:fld>
            <a:endParaRPr/>
          </a:p>
        </p:txBody>
      </p:sp>
    </p:spTree>
    <p:extLst>
      <p:ext uri="{BB962C8B-B14F-4D97-AF65-F5344CB8AC3E}">
        <p14:creationId xmlns:p14="http://schemas.microsoft.com/office/powerpoint/2010/main" val="2395913190"/>
      </p:ext>
    </p:extLst>
  </p:cSld>
  <p:clrMap bg1="lt1" tx1="dk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rive.google.com/open?id=17ozvK-UwZiqcjD2vEhazEC6ZX4MDyTA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0A9CA88-93EB-4DC0-A00D-64E6AB7A0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E84C1AD-30A9-4EF6-A8E1-7484242EF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5967DAE9-BBEF-4287-9E17-DF9262929647}"/>
              </a:ext>
            </a:extLst>
          </p:cNvPr>
          <p:cNvSpPr>
            <a:spLocks noGrp="1"/>
          </p:cNvSpPr>
          <p:nvPr>
            <p:ph type="ctrTitle"/>
          </p:nvPr>
        </p:nvSpPr>
        <p:spPr>
          <a:xfrm>
            <a:off x="1069848" y="1298448"/>
            <a:ext cx="6068070" cy="3255264"/>
          </a:xfrm>
        </p:spPr>
        <p:txBody>
          <a:bodyPr>
            <a:normAutofit/>
          </a:bodyPr>
          <a:lstStyle/>
          <a:p>
            <a:r>
              <a:rPr lang="es-AR" sz="3700" b="1"/>
              <a:t>Estrategia para el Desarrollo e Implementación de Iniciativas de Seguridad del Paciente en el Sanatorio Allende</a:t>
            </a:r>
          </a:p>
        </p:txBody>
      </p:sp>
      <p:sp>
        <p:nvSpPr>
          <p:cNvPr id="3" name="Subtítulo 2">
            <a:extLst>
              <a:ext uri="{FF2B5EF4-FFF2-40B4-BE49-F238E27FC236}">
                <a16:creationId xmlns:a16="http://schemas.microsoft.com/office/drawing/2014/main" id="{74A2BF7D-AE2E-40B5-913C-8A3DD9EEC929}"/>
              </a:ext>
            </a:extLst>
          </p:cNvPr>
          <p:cNvSpPr>
            <a:spLocks noGrp="1"/>
          </p:cNvSpPr>
          <p:nvPr>
            <p:ph type="subTitle" idx="1"/>
          </p:nvPr>
        </p:nvSpPr>
        <p:spPr>
          <a:xfrm>
            <a:off x="1100014" y="4670246"/>
            <a:ext cx="6037903" cy="914400"/>
          </a:xfrm>
        </p:spPr>
        <p:txBody>
          <a:bodyPr>
            <a:normAutofit fontScale="92500"/>
          </a:bodyPr>
          <a:lstStyle/>
          <a:p>
            <a:r>
              <a:rPr lang="es-AR" b="1" dirty="0"/>
              <a:t>Valeria Vukelic</a:t>
            </a:r>
          </a:p>
          <a:p>
            <a:r>
              <a:rPr lang="es-AR" b="1" dirty="0"/>
              <a:t>Departamento de Calidad y Seguridad del Paciente</a:t>
            </a:r>
          </a:p>
        </p:txBody>
      </p:sp>
      <p:pic>
        <p:nvPicPr>
          <p:cNvPr id="4" name="Imagen 3">
            <a:extLst>
              <a:ext uri="{FF2B5EF4-FFF2-40B4-BE49-F238E27FC236}">
                <a16:creationId xmlns:a16="http://schemas.microsoft.com/office/drawing/2014/main" id="{D8316D0D-5BD6-4247-9537-3B99D3E7594C}"/>
              </a:ext>
            </a:extLst>
          </p:cNvPr>
          <p:cNvPicPr>
            <a:picLocks noChangeAspect="1"/>
          </p:cNvPicPr>
          <p:nvPr/>
        </p:nvPicPr>
        <p:blipFill>
          <a:blip r:embed="rId2"/>
          <a:stretch>
            <a:fillRect/>
          </a:stretch>
        </p:blipFill>
        <p:spPr>
          <a:xfrm>
            <a:off x="7867615" y="1551427"/>
            <a:ext cx="3458249" cy="1374653"/>
          </a:xfrm>
          <a:prstGeom prst="rect">
            <a:avLst/>
          </a:prstGeom>
        </p:spPr>
      </p:pic>
      <p:pic>
        <p:nvPicPr>
          <p:cNvPr id="5" name="Imagen 4">
            <a:extLst>
              <a:ext uri="{FF2B5EF4-FFF2-40B4-BE49-F238E27FC236}">
                <a16:creationId xmlns:a16="http://schemas.microsoft.com/office/drawing/2014/main" id="{7295DF17-9056-45E2-987A-B579EEC1C1AC}"/>
              </a:ext>
            </a:extLst>
          </p:cNvPr>
          <p:cNvPicPr>
            <a:picLocks noChangeAspect="1"/>
          </p:cNvPicPr>
          <p:nvPr/>
        </p:nvPicPr>
        <p:blipFill rotWithShape="1">
          <a:blip r:embed="rId3"/>
          <a:srcRect r="5714"/>
          <a:stretch/>
        </p:blipFill>
        <p:spPr>
          <a:xfrm>
            <a:off x="7967968" y="3424428"/>
            <a:ext cx="3458249" cy="2156155"/>
          </a:xfrm>
          <a:prstGeom prst="rect">
            <a:avLst/>
          </a:prstGeom>
        </p:spPr>
      </p:pic>
      <p:sp>
        <p:nvSpPr>
          <p:cNvPr id="22" name="Rectangle 21">
            <a:extLst>
              <a:ext uri="{FF2B5EF4-FFF2-40B4-BE49-F238E27FC236}">
                <a16:creationId xmlns:a16="http://schemas.microsoft.com/office/drawing/2014/main" id="{086E571C-8A2B-4F37-B155-9C5DF0ACA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ángulo 5">
            <a:extLst>
              <a:ext uri="{FF2B5EF4-FFF2-40B4-BE49-F238E27FC236}">
                <a16:creationId xmlns:a16="http://schemas.microsoft.com/office/drawing/2014/main" id="{34F2A2A9-A12B-489B-9185-E8BE57489860}"/>
              </a:ext>
            </a:extLst>
          </p:cNvPr>
          <p:cNvSpPr/>
          <p:nvPr/>
        </p:nvSpPr>
        <p:spPr>
          <a:xfrm>
            <a:off x="5980423" y="3244334"/>
            <a:ext cx="231154" cy="369332"/>
          </a:xfrm>
          <a:prstGeom prst="rect">
            <a:avLst/>
          </a:prstGeom>
        </p:spPr>
        <p:txBody>
          <a:bodyPr wrap="none">
            <a:spAutoFit/>
          </a:bodyPr>
          <a:lstStyle/>
          <a:p>
            <a:r>
              <a:rPr lang="es-AR" dirty="0"/>
              <a:t> </a:t>
            </a:r>
          </a:p>
        </p:txBody>
      </p:sp>
    </p:spTree>
    <p:extLst>
      <p:ext uri="{BB962C8B-B14F-4D97-AF65-F5344CB8AC3E}">
        <p14:creationId xmlns:p14="http://schemas.microsoft.com/office/powerpoint/2010/main" val="1792440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78E938-49A0-4111-8D65-5B9231339EAB}"/>
              </a:ext>
            </a:extLst>
          </p:cNvPr>
          <p:cNvSpPr>
            <a:spLocks noGrp="1"/>
          </p:cNvSpPr>
          <p:nvPr>
            <p:ph type="title"/>
          </p:nvPr>
        </p:nvSpPr>
        <p:spPr/>
        <p:txBody>
          <a:bodyPr/>
          <a:lstStyle/>
          <a:p>
            <a:pPr algn="ctr"/>
            <a:r>
              <a:rPr lang="es-AR" b="1" dirty="0">
                <a:solidFill>
                  <a:srgbClr val="FF0000"/>
                </a:solidFill>
              </a:rPr>
              <a:t>Proyecto Código Rojo</a:t>
            </a:r>
            <a:br>
              <a:rPr lang="es-AR" b="1" dirty="0">
                <a:solidFill>
                  <a:srgbClr val="FF0000"/>
                </a:solidFill>
              </a:rPr>
            </a:br>
            <a:r>
              <a:rPr lang="es-AR" b="1" dirty="0">
                <a:solidFill>
                  <a:srgbClr val="FF0000"/>
                </a:solidFill>
              </a:rPr>
              <a:t>999</a:t>
            </a:r>
            <a:br>
              <a:rPr lang="es-AR" b="1" dirty="0">
                <a:solidFill>
                  <a:srgbClr val="FF0000"/>
                </a:solidFill>
              </a:rPr>
            </a:br>
            <a:br>
              <a:rPr lang="es-AR" b="1" dirty="0"/>
            </a:br>
            <a:r>
              <a:rPr lang="es-AR" sz="2800" b="1" dirty="0"/>
              <a:t>BARRERAS / PUNTOS DE MAYOR ESFUERZO</a:t>
            </a:r>
            <a:endParaRPr lang="es-AR" dirty="0"/>
          </a:p>
        </p:txBody>
      </p:sp>
      <p:sp>
        <p:nvSpPr>
          <p:cNvPr id="3" name="Marcador de contenido 2">
            <a:extLst>
              <a:ext uri="{FF2B5EF4-FFF2-40B4-BE49-F238E27FC236}">
                <a16:creationId xmlns:a16="http://schemas.microsoft.com/office/drawing/2014/main" id="{215E6EC8-FA6C-4A68-8BDC-7A98DAC424D4}"/>
              </a:ext>
            </a:extLst>
          </p:cNvPr>
          <p:cNvSpPr>
            <a:spLocks noGrp="1"/>
          </p:cNvSpPr>
          <p:nvPr>
            <p:ph idx="1"/>
          </p:nvPr>
        </p:nvSpPr>
        <p:spPr>
          <a:xfrm>
            <a:off x="3869268" y="791570"/>
            <a:ext cx="7315200" cy="5145206"/>
          </a:xfrm>
        </p:spPr>
        <p:txBody>
          <a:bodyPr/>
          <a:lstStyle/>
          <a:p>
            <a:endParaRPr lang="es-AR" dirty="0"/>
          </a:p>
          <a:p>
            <a:endParaRPr lang="es-AR" dirty="0"/>
          </a:p>
          <a:p>
            <a:endParaRPr lang="es-AR" dirty="0"/>
          </a:p>
          <a:p>
            <a:endParaRPr lang="es-AR" dirty="0"/>
          </a:p>
          <a:p>
            <a:r>
              <a:rPr lang="es-AR" dirty="0"/>
              <a:t>Tamaño de la iniciativa</a:t>
            </a:r>
          </a:p>
          <a:p>
            <a:r>
              <a:rPr lang="es-AR" dirty="0"/>
              <a:t>Nivel de riesgo si se obtenía un mal resultado</a:t>
            </a:r>
          </a:p>
          <a:p>
            <a:r>
              <a:rPr lang="es-AR" dirty="0"/>
              <a:t>Búsqueda de un cambio “perfecto”</a:t>
            </a:r>
          </a:p>
          <a:p>
            <a:r>
              <a:rPr lang="es-AR" dirty="0"/>
              <a:t>Perder el foco del objetivo común para ubicarlo en intereses particulares de alguna de las áreas</a:t>
            </a:r>
          </a:p>
          <a:p>
            <a:r>
              <a:rPr lang="es-AR" dirty="0"/>
              <a:t>Momentos de frustración con lo que parecía más fácil al momento del diseño del proyecto </a:t>
            </a:r>
          </a:p>
          <a:p>
            <a:endParaRPr lang="es-AR" dirty="0"/>
          </a:p>
          <a:p>
            <a:endParaRPr lang="es-AR" dirty="0"/>
          </a:p>
          <a:p>
            <a:endParaRPr lang="es-AR" dirty="0"/>
          </a:p>
          <a:p>
            <a:endParaRPr lang="es-AR" dirty="0"/>
          </a:p>
        </p:txBody>
      </p:sp>
    </p:spTree>
    <p:extLst>
      <p:ext uri="{BB962C8B-B14F-4D97-AF65-F5344CB8AC3E}">
        <p14:creationId xmlns:p14="http://schemas.microsoft.com/office/powerpoint/2010/main" val="78588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78E938-49A0-4111-8D65-5B9231339EAB}"/>
              </a:ext>
            </a:extLst>
          </p:cNvPr>
          <p:cNvSpPr>
            <a:spLocks noGrp="1"/>
          </p:cNvSpPr>
          <p:nvPr>
            <p:ph type="title"/>
          </p:nvPr>
        </p:nvSpPr>
        <p:spPr/>
        <p:txBody>
          <a:bodyPr/>
          <a:lstStyle/>
          <a:p>
            <a:pPr algn="ctr"/>
            <a:r>
              <a:rPr lang="es-AR" b="1" dirty="0">
                <a:solidFill>
                  <a:srgbClr val="FF0000"/>
                </a:solidFill>
              </a:rPr>
              <a:t>Proyecto Código Rojo</a:t>
            </a:r>
            <a:br>
              <a:rPr lang="es-AR" b="1" dirty="0">
                <a:solidFill>
                  <a:srgbClr val="FF0000"/>
                </a:solidFill>
              </a:rPr>
            </a:br>
            <a:r>
              <a:rPr lang="es-AR" b="1" dirty="0">
                <a:solidFill>
                  <a:srgbClr val="FF0000"/>
                </a:solidFill>
              </a:rPr>
              <a:t>999</a:t>
            </a:r>
            <a:br>
              <a:rPr lang="es-AR" b="1" dirty="0">
                <a:solidFill>
                  <a:srgbClr val="FF0000"/>
                </a:solidFill>
              </a:rPr>
            </a:br>
            <a:br>
              <a:rPr lang="es-AR" b="1" dirty="0"/>
            </a:br>
            <a:r>
              <a:rPr lang="es-AR" sz="2800" b="1" dirty="0"/>
              <a:t>PROMOTORES</a:t>
            </a:r>
            <a:endParaRPr lang="es-AR" dirty="0"/>
          </a:p>
        </p:txBody>
      </p:sp>
      <p:sp>
        <p:nvSpPr>
          <p:cNvPr id="3" name="Marcador de contenido 2">
            <a:extLst>
              <a:ext uri="{FF2B5EF4-FFF2-40B4-BE49-F238E27FC236}">
                <a16:creationId xmlns:a16="http://schemas.microsoft.com/office/drawing/2014/main" id="{215E6EC8-FA6C-4A68-8BDC-7A98DAC424D4}"/>
              </a:ext>
            </a:extLst>
          </p:cNvPr>
          <p:cNvSpPr>
            <a:spLocks noGrp="1"/>
          </p:cNvSpPr>
          <p:nvPr>
            <p:ph idx="1"/>
          </p:nvPr>
        </p:nvSpPr>
        <p:spPr/>
        <p:txBody>
          <a:bodyPr/>
          <a:lstStyle/>
          <a:p>
            <a:r>
              <a:rPr lang="es-AR" dirty="0"/>
              <a:t>Apoyo del liderazgo </a:t>
            </a:r>
          </a:p>
          <a:p>
            <a:r>
              <a:rPr lang="es-AR" dirty="0"/>
              <a:t>Tener  “enamorados del proyecto” que le dieron inicio y velocidad en la implementación</a:t>
            </a:r>
          </a:p>
          <a:p>
            <a:r>
              <a:rPr lang="es-AR" dirty="0"/>
              <a:t>Experticia de los líderes</a:t>
            </a:r>
          </a:p>
          <a:p>
            <a:r>
              <a:rPr lang="es-AR" dirty="0"/>
              <a:t>Empatía de la organización hacia la situación del paciente en emergencia</a:t>
            </a:r>
          </a:p>
          <a:p>
            <a:r>
              <a:rPr lang="es-AR" dirty="0"/>
              <a:t>Involucramiento activo y profundo de múltiples áreas que “</a:t>
            </a:r>
            <a:r>
              <a:rPr lang="es-AR" dirty="0" err="1"/>
              <a:t>co-diseñaron</a:t>
            </a:r>
            <a:r>
              <a:rPr lang="es-AR" dirty="0"/>
              <a:t>”</a:t>
            </a:r>
          </a:p>
          <a:p>
            <a:r>
              <a:rPr lang="es-AR" dirty="0"/>
              <a:t>Negociación y acuerdos internos</a:t>
            </a:r>
          </a:p>
          <a:p>
            <a:r>
              <a:rPr lang="es-AR" dirty="0"/>
              <a:t>Implementación gradual </a:t>
            </a:r>
          </a:p>
          <a:p>
            <a:r>
              <a:rPr lang="es-AR" dirty="0"/>
              <a:t>Visualizar resultados</a:t>
            </a:r>
          </a:p>
        </p:txBody>
      </p:sp>
    </p:spTree>
    <p:extLst>
      <p:ext uri="{BB962C8B-B14F-4D97-AF65-F5344CB8AC3E}">
        <p14:creationId xmlns:p14="http://schemas.microsoft.com/office/powerpoint/2010/main" val="4026301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1413637-875C-4132-B0AA-43351D0253E8}"/>
              </a:ext>
            </a:extLst>
          </p:cNvPr>
          <p:cNvPicPr>
            <a:picLocks noChangeAspect="1"/>
          </p:cNvPicPr>
          <p:nvPr/>
        </p:nvPicPr>
        <p:blipFill>
          <a:blip r:embed="rId2"/>
          <a:stretch>
            <a:fillRect/>
          </a:stretch>
        </p:blipFill>
        <p:spPr>
          <a:xfrm>
            <a:off x="6729719" y="163773"/>
            <a:ext cx="3168518" cy="6694227"/>
          </a:xfrm>
          <a:prstGeom prst="rect">
            <a:avLst/>
          </a:prstGeom>
        </p:spPr>
      </p:pic>
      <p:pic>
        <p:nvPicPr>
          <p:cNvPr id="3" name="Imagen 2">
            <a:extLst>
              <a:ext uri="{FF2B5EF4-FFF2-40B4-BE49-F238E27FC236}">
                <a16:creationId xmlns:a16="http://schemas.microsoft.com/office/drawing/2014/main" id="{5AD36E2A-4CCB-4978-AAD3-37A135780783}"/>
              </a:ext>
            </a:extLst>
          </p:cNvPr>
          <p:cNvPicPr>
            <a:picLocks noChangeAspect="1"/>
          </p:cNvPicPr>
          <p:nvPr/>
        </p:nvPicPr>
        <p:blipFill>
          <a:blip r:embed="rId3"/>
          <a:stretch>
            <a:fillRect/>
          </a:stretch>
        </p:blipFill>
        <p:spPr>
          <a:xfrm>
            <a:off x="2293763" y="662927"/>
            <a:ext cx="3504658" cy="5172929"/>
          </a:xfrm>
          <a:prstGeom prst="rect">
            <a:avLst/>
          </a:prstGeom>
        </p:spPr>
      </p:pic>
      <p:sp>
        <p:nvSpPr>
          <p:cNvPr id="4" name="Elipse 3">
            <a:extLst>
              <a:ext uri="{FF2B5EF4-FFF2-40B4-BE49-F238E27FC236}">
                <a16:creationId xmlns:a16="http://schemas.microsoft.com/office/drawing/2014/main" id="{37904315-22B8-4E83-8334-69A6885337A2}"/>
              </a:ext>
            </a:extLst>
          </p:cNvPr>
          <p:cNvSpPr/>
          <p:nvPr/>
        </p:nvSpPr>
        <p:spPr>
          <a:xfrm>
            <a:off x="6291618" y="1856096"/>
            <a:ext cx="3971498" cy="27841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123356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txBox="1"/>
          <p:nvPr/>
        </p:nvSpPr>
        <p:spPr>
          <a:xfrm>
            <a:off x="7747494" y="5023577"/>
            <a:ext cx="4262285" cy="120032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a:ln>
                  <a:noFill/>
                </a:ln>
                <a:solidFill>
                  <a:srgbClr val="FFFFFF"/>
                </a:solidFill>
                <a:effectLst/>
                <a:uLnTx/>
                <a:uFillTx/>
                <a:latin typeface="Corbel"/>
                <a:ea typeface="Corbel"/>
                <a:cs typeface="Corbel"/>
                <a:sym typeface="Corbel"/>
              </a:rPr>
              <a:t>80 años (inaugurado 1938)</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a:ln>
                  <a:noFill/>
                </a:ln>
                <a:solidFill>
                  <a:srgbClr val="FFFFFF"/>
                </a:solidFill>
                <a:effectLst/>
                <a:uLnTx/>
                <a:uFillTx/>
                <a:latin typeface="Corbel"/>
                <a:ea typeface="Corbel"/>
                <a:cs typeface="Corbel"/>
                <a:sym typeface="Corbel"/>
              </a:rPr>
              <a:t>2000 internaciones mensuales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a:ln>
                  <a:noFill/>
                </a:ln>
                <a:solidFill>
                  <a:srgbClr val="FFFFFF"/>
                </a:solidFill>
                <a:effectLst/>
                <a:uLnTx/>
                <a:uFillTx/>
                <a:latin typeface="Corbel"/>
                <a:ea typeface="Corbel"/>
                <a:cs typeface="Corbel"/>
                <a:sym typeface="Corbel"/>
              </a:rPr>
              <a:t>239 camas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2"/>
          <p:cNvSpPr txBox="1"/>
          <p:nvPr/>
        </p:nvSpPr>
        <p:spPr>
          <a:xfrm>
            <a:off x="7747494" y="2462813"/>
            <a:ext cx="4262285" cy="120032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a:ln>
                  <a:noFill/>
                </a:ln>
                <a:solidFill>
                  <a:srgbClr val="FFFFFF"/>
                </a:solidFill>
                <a:effectLst/>
                <a:uLnTx/>
                <a:uFillTx/>
                <a:latin typeface="Corbel"/>
                <a:ea typeface="Corbel"/>
                <a:cs typeface="Corbel"/>
                <a:sym typeface="Corbel"/>
              </a:rPr>
              <a:t>8 años (inaugurado 2010)</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a:ln>
                  <a:noFill/>
                </a:ln>
                <a:solidFill>
                  <a:srgbClr val="FFFFFF"/>
                </a:solidFill>
                <a:effectLst/>
                <a:uLnTx/>
                <a:uFillTx/>
                <a:latin typeface="Corbel"/>
                <a:ea typeface="Corbel"/>
                <a:cs typeface="Corbel"/>
                <a:sym typeface="Corbel"/>
              </a:rPr>
              <a:t>1500 internaciones mensuales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a:ln>
                  <a:noFill/>
                </a:ln>
                <a:solidFill>
                  <a:srgbClr val="FFFFFF"/>
                </a:solidFill>
                <a:effectLst/>
                <a:uLnTx/>
                <a:uFillTx/>
                <a:latin typeface="Corbel"/>
                <a:ea typeface="Corbel"/>
                <a:cs typeface="Corbel"/>
                <a:sym typeface="Corbel"/>
              </a:rPr>
              <a:t>166 camas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14" name="Google Shape;114;p2"/>
          <p:cNvPicPr preferRelativeResize="0"/>
          <p:nvPr/>
        </p:nvPicPr>
        <p:blipFill rotWithShape="1">
          <a:blip r:embed="rId3">
            <a:alphaModFix/>
          </a:blip>
          <a:srcRect/>
          <a:stretch/>
        </p:blipFill>
        <p:spPr>
          <a:xfrm>
            <a:off x="4154223" y="2168400"/>
            <a:ext cx="3498062" cy="1808307"/>
          </a:xfrm>
          <a:prstGeom prst="rect">
            <a:avLst/>
          </a:prstGeom>
          <a:noFill/>
          <a:ln>
            <a:noFill/>
          </a:ln>
        </p:spPr>
      </p:pic>
      <p:pic>
        <p:nvPicPr>
          <p:cNvPr id="115" name="Google Shape;115;p2"/>
          <p:cNvPicPr preferRelativeResize="0"/>
          <p:nvPr/>
        </p:nvPicPr>
        <p:blipFill rotWithShape="1">
          <a:blip r:embed="rId4">
            <a:alphaModFix/>
          </a:blip>
          <a:srcRect t="13978"/>
          <a:stretch/>
        </p:blipFill>
        <p:spPr>
          <a:xfrm>
            <a:off x="4154223" y="4689599"/>
            <a:ext cx="3498062" cy="1868284"/>
          </a:xfrm>
          <a:prstGeom prst="rect">
            <a:avLst/>
          </a:prstGeom>
          <a:noFill/>
          <a:ln>
            <a:noFill/>
          </a:ln>
        </p:spPr>
      </p:pic>
      <p:pic>
        <p:nvPicPr>
          <p:cNvPr id="116" name="Google Shape;116;p2"/>
          <p:cNvPicPr preferRelativeResize="0"/>
          <p:nvPr/>
        </p:nvPicPr>
        <p:blipFill rotWithShape="1">
          <a:blip r:embed="rId5">
            <a:alphaModFix/>
          </a:blip>
          <a:srcRect l="30739" t="10253" r="7293" b="12330"/>
          <a:stretch/>
        </p:blipFill>
        <p:spPr>
          <a:xfrm>
            <a:off x="131060" y="2590800"/>
            <a:ext cx="3841546" cy="2901259"/>
          </a:xfrm>
          <a:prstGeom prst="rect">
            <a:avLst/>
          </a:prstGeom>
          <a:noFill/>
          <a:ln>
            <a:noFill/>
          </a:ln>
        </p:spPr>
      </p:pic>
      <p:pic>
        <p:nvPicPr>
          <p:cNvPr id="117" name="Google Shape;117;p2" descr="Resultado de imagen para logo sanatorio allende"/>
          <p:cNvPicPr preferRelativeResize="0"/>
          <p:nvPr/>
        </p:nvPicPr>
        <p:blipFill rotWithShape="1">
          <a:blip r:embed="rId6">
            <a:alphaModFix/>
          </a:blip>
          <a:srcRect l="10375" t="24535" r="6180" b="18818"/>
          <a:stretch/>
        </p:blipFill>
        <p:spPr>
          <a:xfrm>
            <a:off x="4129519" y="259187"/>
            <a:ext cx="3374654" cy="1538404"/>
          </a:xfrm>
          <a:prstGeom prst="rect">
            <a:avLst/>
          </a:prstGeom>
          <a:noFill/>
          <a:ln>
            <a:noFill/>
          </a:ln>
        </p:spPr>
      </p:pic>
      <p:pic>
        <p:nvPicPr>
          <p:cNvPr id="118" name="Google Shape;118;p2" descr="Imagen relacionada"/>
          <p:cNvPicPr preferRelativeResize="0"/>
          <p:nvPr/>
        </p:nvPicPr>
        <p:blipFill rotWithShape="1">
          <a:blip r:embed="rId7">
            <a:alphaModFix/>
          </a:blip>
          <a:srcRect l="12935" t="14503" r="16399" b="13367"/>
          <a:stretch/>
        </p:blipFill>
        <p:spPr>
          <a:xfrm>
            <a:off x="1465569" y="5626956"/>
            <a:ext cx="806576" cy="941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405EA1-EE9B-4B06-B055-EDDCA9532B93}"/>
              </a:ext>
            </a:extLst>
          </p:cNvPr>
          <p:cNvSpPr>
            <a:spLocks noGrp="1"/>
          </p:cNvSpPr>
          <p:nvPr>
            <p:ph type="title"/>
          </p:nvPr>
        </p:nvSpPr>
        <p:spPr/>
        <p:txBody>
          <a:bodyPr/>
          <a:lstStyle/>
          <a:p>
            <a:pPr algn="ctr"/>
            <a:r>
              <a:rPr lang="es-AR" dirty="0"/>
              <a:t>Condiciones necesarias para que se desarrollen iniciativas de seguridad del paciente</a:t>
            </a:r>
          </a:p>
        </p:txBody>
      </p:sp>
      <p:sp>
        <p:nvSpPr>
          <p:cNvPr id="3" name="Marcador de contenido 2">
            <a:extLst>
              <a:ext uri="{FF2B5EF4-FFF2-40B4-BE49-F238E27FC236}">
                <a16:creationId xmlns:a16="http://schemas.microsoft.com/office/drawing/2014/main" id="{9F7DC468-40CD-468B-8580-9DB2CE779270}"/>
              </a:ext>
            </a:extLst>
          </p:cNvPr>
          <p:cNvSpPr>
            <a:spLocks noGrp="1"/>
          </p:cNvSpPr>
          <p:nvPr>
            <p:ph idx="1"/>
          </p:nvPr>
        </p:nvSpPr>
        <p:spPr/>
        <p:txBody>
          <a:bodyPr>
            <a:normAutofit/>
          </a:bodyPr>
          <a:lstStyle/>
          <a:p>
            <a:pPr marL="457200" indent="-457200">
              <a:buFont typeface="+mj-lt"/>
              <a:buAutoNum type="arabicPeriod"/>
            </a:pPr>
            <a:r>
              <a:rPr lang="es-AR" sz="2400" dirty="0"/>
              <a:t>Establecer  la seguridad del paciente y su experiencia como prioridades estratégicas</a:t>
            </a:r>
          </a:p>
          <a:p>
            <a:pPr marL="457200" indent="-457200">
              <a:buFont typeface="+mj-lt"/>
              <a:buAutoNum type="arabicPeriod"/>
            </a:pPr>
            <a:r>
              <a:rPr lang="es-AR" sz="2400" dirty="0"/>
              <a:t>Compromiso “personal” del liderazgo</a:t>
            </a:r>
          </a:p>
          <a:p>
            <a:pPr marL="457200" indent="-457200">
              <a:buFont typeface="+mj-lt"/>
              <a:buAutoNum type="arabicPeriod"/>
            </a:pPr>
            <a:r>
              <a:rPr lang="es-AR" sz="2400" dirty="0"/>
              <a:t>Formación de estructuras que faciliten y soporten la mejora</a:t>
            </a:r>
          </a:p>
          <a:p>
            <a:pPr marL="457200" indent="-457200">
              <a:buFont typeface="+mj-lt"/>
              <a:buAutoNum type="arabicPeriod"/>
            </a:pPr>
            <a:r>
              <a:rPr lang="es-AR" sz="2400" dirty="0"/>
              <a:t>Empatía y resiliencia organizacional</a:t>
            </a:r>
          </a:p>
          <a:p>
            <a:pPr marL="457200" indent="-457200">
              <a:buFont typeface="+mj-lt"/>
              <a:buAutoNum type="arabicPeriod"/>
            </a:pPr>
            <a:r>
              <a:rPr lang="es-AR" sz="2400" dirty="0"/>
              <a:t>Visión de sistema </a:t>
            </a:r>
          </a:p>
          <a:p>
            <a:pPr marL="457200" indent="-457200">
              <a:buFont typeface="+mj-lt"/>
              <a:buAutoNum type="arabicPeriod"/>
            </a:pPr>
            <a:r>
              <a:rPr lang="es-AR" sz="2400" dirty="0"/>
              <a:t>Comunicación efectiva y oportuna</a:t>
            </a:r>
          </a:p>
          <a:p>
            <a:pPr marL="457200" indent="-457200">
              <a:buFont typeface="+mj-lt"/>
              <a:buAutoNum type="arabicPeriod"/>
            </a:pPr>
            <a:r>
              <a:rPr lang="es-AR" sz="2400" dirty="0"/>
              <a:t>Voluntad, ideas y un método de ejecución</a:t>
            </a:r>
          </a:p>
        </p:txBody>
      </p:sp>
    </p:spTree>
    <p:extLst>
      <p:ext uri="{BB962C8B-B14F-4D97-AF65-F5344CB8AC3E}">
        <p14:creationId xmlns:p14="http://schemas.microsoft.com/office/powerpoint/2010/main" val="3840406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0827B5F-C0C1-420F-90CD-91BDDDE51FCA}"/>
              </a:ext>
            </a:extLst>
          </p:cNvPr>
          <p:cNvSpPr/>
          <p:nvPr/>
        </p:nvSpPr>
        <p:spPr>
          <a:xfrm>
            <a:off x="26563" y="843511"/>
            <a:ext cx="3226190" cy="5539978"/>
          </a:xfrm>
          <a:prstGeom prst="rect">
            <a:avLst/>
          </a:prstGeom>
          <a:solidFill>
            <a:schemeClr val="accent3">
              <a:lumMod val="60000"/>
              <a:lumOff val="40000"/>
            </a:schemeClr>
          </a:solidFill>
        </p:spPr>
        <p:txBody>
          <a:bodyPr wrap="square">
            <a:spAutoFit/>
          </a:bodyPr>
          <a:lstStyle/>
          <a:p>
            <a:r>
              <a:rPr lang="es-AR" b="1" dirty="0"/>
              <a:t>-</a:t>
            </a:r>
            <a:r>
              <a:rPr lang="es-AR" sz="1400" b="1" dirty="0"/>
              <a:t>Médicos </a:t>
            </a:r>
            <a:br>
              <a:rPr lang="es-AR" sz="1400" b="1" dirty="0"/>
            </a:br>
            <a:br>
              <a:rPr lang="es-AR" sz="1400" b="1" dirty="0"/>
            </a:br>
            <a:r>
              <a:rPr lang="es-AR" sz="1400" b="1" dirty="0"/>
              <a:t>-Enfermeros</a:t>
            </a:r>
            <a:br>
              <a:rPr lang="es-AR" sz="1400" b="1" dirty="0"/>
            </a:br>
            <a:br>
              <a:rPr lang="es-AR" sz="1400" b="1" dirty="0"/>
            </a:br>
            <a:r>
              <a:rPr lang="es-AR" sz="1400" b="1" dirty="0"/>
              <a:t>-Unidades asistenciales</a:t>
            </a:r>
            <a:br>
              <a:rPr lang="es-AR" sz="1400" b="1" dirty="0"/>
            </a:br>
            <a:br>
              <a:rPr lang="es-AR" sz="1400" b="1" dirty="0"/>
            </a:br>
            <a:r>
              <a:rPr lang="es-AR" sz="1400" b="1" dirty="0"/>
              <a:t>-Áreas de soporte</a:t>
            </a:r>
            <a:br>
              <a:rPr lang="es-AR" sz="1400" b="1" dirty="0"/>
            </a:br>
            <a:br>
              <a:rPr lang="es-AR" sz="1400" b="1" dirty="0"/>
            </a:br>
            <a:r>
              <a:rPr lang="es-AR" sz="1400" b="1" dirty="0"/>
              <a:t>-Áreas administrativas</a:t>
            </a:r>
            <a:br>
              <a:rPr lang="es-AR" sz="1400" b="1" dirty="0"/>
            </a:br>
            <a:br>
              <a:rPr lang="es-AR" sz="1400" b="1" dirty="0"/>
            </a:br>
            <a:r>
              <a:rPr lang="es-AR" sz="1400" b="1" dirty="0"/>
              <a:t>-Atención al paciente</a:t>
            </a:r>
            <a:br>
              <a:rPr lang="es-AR" sz="1400" b="1" dirty="0"/>
            </a:br>
            <a:br>
              <a:rPr lang="es-AR" sz="1400" b="1" dirty="0"/>
            </a:br>
            <a:r>
              <a:rPr lang="es-AR" sz="1400" b="1" dirty="0"/>
              <a:t>-Encuesta de experiencia del paciente</a:t>
            </a:r>
            <a:br>
              <a:rPr lang="es-AR" sz="1400" b="1" dirty="0"/>
            </a:br>
            <a:br>
              <a:rPr lang="es-AR" sz="1400" b="1" dirty="0"/>
            </a:br>
            <a:r>
              <a:rPr lang="es-AR" sz="1400" b="1" dirty="0"/>
              <a:t>-Reportes de incidentes y eventos adversos</a:t>
            </a:r>
            <a:br>
              <a:rPr lang="es-AR" sz="1400" b="1" dirty="0"/>
            </a:br>
            <a:br>
              <a:rPr lang="es-AR" sz="1400" b="1" dirty="0"/>
            </a:br>
            <a:r>
              <a:rPr lang="es-AR" sz="1400" b="1" dirty="0"/>
              <a:t>-Indicadores</a:t>
            </a:r>
            <a:br>
              <a:rPr lang="es-AR" sz="1400" b="1" dirty="0"/>
            </a:br>
            <a:br>
              <a:rPr lang="es-AR" sz="1400" b="1" dirty="0"/>
            </a:br>
            <a:r>
              <a:rPr lang="es-AR" sz="1400" b="1" dirty="0"/>
              <a:t>-Plan de cumplimiento de estándares de calidad</a:t>
            </a:r>
            <a:br>
              <a:rPr lang="es-AR" sz="1400" b="1" dirty="0"/>
            </a:br>
            <a:br>
              <a:rPr lang="es-AR" sz="1400" b="1" dirty="0"/>
            </a:br>
            <a:r>
              <a:rPr lang="es-AR" sz="1400" b="1" dirty="0"/>
              <a:t>-Encuesta de clima de seguridad</a:t>
            </a:r>
          </a:p>
          <a:p>
            <a:endParaRPr lang="es-AR" sz="1400" b="1" dirty="0"/>
          </a:p>
          <a:p>
            <a:r>
              <a:rPr lang="es-AR" sz="1400" b="1" dirty="0"/>
              <a:t>-Pacientes y familiares</a:t>
            </a:r>
            <a:endParaRPr lang="es-AR" sz="1600" dirty="0"/>
          </a:p>
        </p:txBody>
      </p:sp>
      <p:grpSp>
        <p:nvGrpSpPr>
          <p:cNvPr id="3" name="Grupo 2">
            <a:extLst>
              <a:ext uri="{FF2B5EF4-FFF2-40B4-BE49-F238E27FC236}">
                <a16:creationId xmlns:a16="http://schemas.microsoft.com/office/drawing/2014/main" id="{B535C2B6-DEBC-4B6B-BA39-DB0AE86A6689}"/>
              </a:ext>
            </a:extLst>
          </p:cNvPr>
          <p:cNvGrpSpPr/>
          <p:nvPr/>
        </p:nvGrpSpPr>
        <p:grpSpPr>
          <a:xfrm>
            <a:off x="3895151" y="1149035"/>
            <a:ext cx="5312922" cy="4559928"/>
            <a:chOff x="2072592" y="282908"/>
            <a:chExt cx="7467705" cy="6459022"/>
          </a:xfrm>
        </p:grpSpPr>
        <p:sp>
          <p:nvSpPr>
            <p:cNvPr id="4" name="Elipse 3">
              <a:extLst>
                <a:ext uri="{FF2B5EF4-FFF2-40B4-BE49-F238E27FC236}">
                  <a16:creationId xmlns:a16="http://schemas.microsoft.com/office/drawing/2014/main" id="{3A3FBE57-BCCD-4C37-B028-5BE6BD76514D}"/>
                </a:ext>
              </a:extLst>
            </p:cNvPr>
            <p:cNvSpPr/>
            <p:nvPr/>
          </p:nvSpPr>
          <p:spPr>
            <a:xfrm>
              <a:off x="2848719" y="702993"/>
              <a:ext cx="5915453" cy="5711483"/>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33F90AFA-C0ED-4853-B9AB-D601EA21FDD7}"/>
                </a:ext>
              </a:extLst>
            </p:cNvPr>
            <p:cNvSpPr/>
            <p:nvPr/>
          </p:nvSpPr>
          <p:spPr>
            <a:xfrm>
              <a:off x="2072592" y="1972974"/>
              <a:ext cx="2082019" cy="1209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rgbClr val="002060"/>
                  </a:solidFill>
                </a:rPr>
                <a:t>Dirección Médica</a:t>
              </a:r>
            </a:p>
          </p:txBody>
        </p:sp>
        <p:sp>
          <p:nvSpPr>
            <p:cNvPr id="6" name="Rectángulo 5">
              <a:extLst>
                <a:ext uri="{FF2B5EF4-FFF2-40B4-BE49-F238E27FC236}">
                  <a16:creationId xmlns:a16="http://schemas.microsoft.com/office/drawing/2014/main" id="{DC59C51A-F19A-415D-AD01-2B184789030E}"/>
                </a:ext>
              </a:extLst>
            </p:cNvPr>
            <p:cNvSpPr/>
            <p:nvPr/>
          </p:nvSpPr>
          <p:spPr>
            <a:xfrm>
              <a:off x="7458278" y="1972973"/>
              <a:ext cx="2082019" cy="1209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rgbClr val="002060"/>
                  </a:solidFill>
                </a:rPr>
                <a:t>Jefatura de Enfermería</a:t>
              </a:r>
            </a:p>
          </p:txBody>
        </p:sp>
        <p:sp>
          <p:nvSpPr>
            <p:cNvPr id="7" name="Rectángulo 6">
              <a:extLst>
                <a:ext uri="{FF2B5EF4-FFF2-40B4-BE49-F238E27FC236}">
                  <a16:creationId xmlns:a16="http://schemas.microsoft.com/office/drawing/2014/main" id="{D19ABBEA-5DA6-4FF8-BE37-FDB186426FDC}"/>
                </a:ext>
              </a:extLst>
            </p:cNvPr>
            <p:cNvSpPr/>
            <p:nvPr/>
          </p:nvSpPr>
          <p:spPr>
            <a:xfrm>
              <a:off x="2072592" y="4322288"/>
              <a:ext cx="2082019" cy="1209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600" b="1" dirty="0">
                  <a:solidFill>
                    <a:srgbClr val="002060"/>
                  </a:solidFill>
                </a:rPr>
                <a:t>Departamento de Calidad y Seguridad</a:t>
              </a:r>
            </a:p>
          </p:txBody>
        </p:sp>
        <p:sp>
          <p:nvSpPr>
            <p:cNvPr id="8" name="Rectángulo 7">
              <a:extLst>
                <a:ext uri="{FF2B5EF4-FFF2-40B4-BE49-F238E27FC236}">
                  <a16:creationId xmlns:a16="http://schemas.microsoft.com/office/drawing/2014/main" id="{74FCDDD8-8AC0-4B8B-91BF-8C6FB6B2F8E6}"/>
                </a:ext>
              </a:extLst>
            </p:cNvPr>
            <p:cNvSpPr/>
            <p:nvPr/>
          </p:nvSpPr>
          <p:spPr>
            <a:xfrm>
              <a:off x="7458278" y="4322289"/>
              <a:ext cx="2082019" cy="1209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solidFill>
                    <a:srgbClr val="002060"/>
                  </a:solidFill>
                </a:rPr>
                <a:t>Equipo de Experiencia del Paciente: Cuidando Personas</a:t>
              </a:r>
            </a:p>
          </p:txBody>
        </p:sp>
        <p:sp>
          <p:nvSpPr>
            <p:cNvPr id="9" name="Rectángulo 8">
              <a:extLst>
                <a:ext uri="{FF2B5EF4-FFF2-40B4-BE49-F238E27FC236}">
                  <a16:creationId xmlns:a16="http://schemas.microsoft.com/office/drawing/2014/main" id="{400355FE-1C64-4544-BE60-095E70C1A92E}"/>
                </a:ext>
              </a:extLst>
            </p:cNvPr>
            <p:cNvSpPr/>
            <p:nvPr/>
          </p:nvSpPr>
          <p:spPr>
            <a:xfrm>
              <a:off x="4765435" y="5532110"/>
              <a:ext cx="2082019" cy="1209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b="1" dirty="0">
                  <a:solidFill>
                    <a:srgbClr val="002060"/>
                  </a:solidFill>
                </a:rPr>
                <a:t>Área de </a:t>
              </a:r>
            </a:p>
            <a:p>
              <a:pPr algn="ctr"/>
              <a:r>
                <a:rPr lang="es-AR" sz="1400" b="1" dirty="0">
                  <a:solidFill>
                    <a:srgbClr val="002060"/>
                  </a:solidFill>
                </a:rPr>
                <a:t>Farmacia y Ciclo de Medicación</a:t>
              </a:r>
            </a:p>
          </p:txBody>
        </p:sp>
        <p:sp>
          <p:nvSpPr>
            <p:cNvPr id="10" name="Rectángulo 9">
              <a:extLst>
                <a:ext uri="{FF2B5EF4-FFF2-40B4-BE49-F238E27FC236}">
                  <a16:creationId xmlns:a16="http://schemas.microsoft.com/office/drawing/2014/main" id="{5C794D5C-2C7F-4237-894A-71C50397D5B9}"/>
                </a:ext>
              </a:extLst>
            </p:cNvPr>
            <p:cNvSpPr/>
            <p:nvPr/>
          </p:nvSpPr>
          <p:spPr>
            <a:xfrm>
              <a:off x="4695119" y="282908"/>
              <a:ext cx="2082019" cy="1209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rgbClr val="002060"/>
                  </a:solidFill>
                </a:rPr>
                <a:t>Directorio y Comité Ejecutivo</a:t>
              </a:r>
            </a:p>
          </p:txBody>
        </p:sp>
      </p:grpSp>
      <p:sp>
        <p:nvSpPr>
          <p:cNvPr id="11" name="Rectángulo 10">
            <a:extLst>
              <a:ext uri="{FF2B5EF4-FFF2-40B4-BE49-F238E27FC236}">
                <a16:creationId xmlns:a16="http://schemas.microsoft.com/office/drawing/2014/main" id="{2A4C7B20-F7B5-4318-83A8-2170B117BE11}"/>
              </a:ext>
            </a:extLst>
          </p:cNvPr>
          <p:cNvSpPr/>
          <p:nvPr/>
        </p:nvSpPr>
        <p:spPr>
          <a:xfrm>
            <a:off x="9877977" y="1801335"/>
            <a:ext cx="2314023" cy="2831544"/>
          </a:xfrm>
          <a:prstGeom prst="rect">
            <a:avLst/>
          </a:prstGeom>
          <a:solidFill>
            <a:schemeClr val="accent2">
              <a:lumMod val="60000"/>
              <a:lumOff val="40000"/>
            </a:schemeClr>
          </a:solidFill>
        </p:spPr>
        <p:txBody>
          <a:bodyPr wrap="square">
            <a:spAutoFit/>
          </a:bodyPr>
          <a:lstStyle/>
          <a:p>
            <a:r>
              <a:rPr lang="es-AR" b="1" dirty="0"/>
              <a:t>-</a:t>
            </a:r>
            <a:r>
              <a:rPr lang="es-AR" sz="1600" b="1" dirty="0"/>
              <a:t>Médicos </a:t>
            </a:r>
            <a:br>
              <a:rPr lang="es-AR" sz="1600" b="1" dirty="0"/>
            </a:br>
            <a:br>
              <a:rPr lang="es-AR" sz="1600" b="1" dirty="0"/>
            </a:br>
            <a:r>
              <a:rPr lang="es-AR" sz="1600" b="1" dirty="0"/>
              <a:t>-Enfermeros</a:t>
            </a:r>
            <a:br>
              <a:rPr lang="es-AR" sz="1600" b="1" dirty="0"/>
            </a:br>
            <a:br>
              <a:rPr lang="es-AR" sz="1600" b="1" dirty="0"/>
            </a:br>
            <a:r>
              <a:rPr lang="es-AR" sz="1600" b="1" dirty="0"/>
              <a:t>-Unidades asistenciales</a:t>
            </a:r>
            <a:br>
              <a:rPr lang="es-AR" sz="1600" b="1" dirty="0"/>
            </a:br>
            <a:br>
              <a:rPr lang="es-AR" sz="1600" b="1" dirty="0"/>
            </a:br>
            <a:r>
              <a:rPr lang="es-AR" sz="1600" b="1" dirty="0"/>
              <a:t>-Áreas de soporte</a:t>
            </a:r>
            <a:br>
              <a:rPr lang="es-AR" sz="1600" b="1" dirty="0"/>
            </a:br>
            <a:br>
              <a:rPr lang="es-AR" sz="1600" b="1" dirty="0"/>
            </a:br>
            <a:r>
              <a:rPr lang="es-AR" sz="1600" b="1" dirty="0"/>
              <a:t>-Áreas administrativas</a:t>
            </a:r>
            <a:br>
              <a:rPr lang="es-AR" sz="1600" b="1" dirty="0"/>
            </a:br>
            <a:br>
              <a:rPr lang="es-AR" sz="1600" b="1" dirty="0"/>
            </a:br>
            <a:r>
              <a:rPr lang="es-AR" sz="1600" b="1" dirty="0"/>
              <a:t>-Recursos Humanos</a:t>
            </a:r>
          </a:p>
        </p:txBody>
      </p:sp>
      <p:sp>
        <p:nvSpPr>
          <p:cNvPr id="12" name="Flecha: a la derecha 11">
            <a:extLst>
              <a:ext uri="{FF2B5EF4-FFF2-40B4-BE49-F238E27FC236}">
                <a16:creationId xmlns:a16="http://schemas.microsoft.com/office/drawing/2014/main" id="{A454A9CF-4B7D-4AEC-81FA-38CB4B20D5FA}"/>
              </a:ext>
            </a:extLst>
          </p:cNvPr>
          <p:cNvSpPr/>
          <p:nvPr/>
        </p:nvSpPr>
        <p:spPr>
          <a:xfrm>
            <a:off x="8938964" y="3217107"/>
            <a:ext cx="771785" cy="614463"/>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Flecha: a la derecha 12">
            <a:extLst>
              <a:ext uri="{FF2B5EF4-FFF2-40B4-BE49-F238E27FC236}">
                <a16:creationId xmlns:a16="http://schemas.microsoft.com/office/drawing/2014/main" id="{C3D01069-A025-428A-96DE-B6DC0B211059}"/>
              </a:ext>
            </a:extLst>
          </p:cNvPr>
          <p:cNvSpPr/>
          <p:nvPr/>
        </p:nvSpPr>
        <p:spPr>
          <a:xfrm>
            <a:off x="3335895" y="3217107"/>
            <a:ext cx="771785" cy="614463"/>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0" name="Conector recto de flecha 19">
            <a:extLst>
              <a:ext uri="{FF2B5EF4-FFF2-40B4-BE49-F238E27FC236}">
                <a16:creationId xmlns:a16="http://schemas.microsoft.com/office/drawing/2014/main" id="{595E34BB-C726-4276-BB43-8D37FC153407}"/>
              </a:ext>
            </a:extLst>
          </p:cNvPr>
          <p:cNvCxnSpPr>
            <a:cxnSpLocks/>
          </p:cNvCxnSpPr>
          <p:nvPr/>
        </p:nvCxnSpPr>
        <p:spPr>
          <a:xfrm>
            <a:off x="6514022" y="2039218"/>
            <a:ext cx="0" cy="27795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BB4BB7FD-CB1A-4057-AE1A-BA91A60673A0}"/>
              </a:ext>
            </a:extLst>
          </p:cNvPr>
          <p:cNvCxnSpPr>
            <a:cxnSpLocks/>
            <a:stCxn id="5" idx="3"/>
            <a:endCxn id="8" idx="1"/>
          </p:cNvCxnSpPr>
          <p:nvPr/>
        </p:nvCxnSpPr>
        <p:spPr>
          <a:xfrm>
            <a:off x="5376410" y="2769238"/>
            <a:ext cx="2350404" cy="165856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6E002CFF-7049-4E3E-A7A5-F1194D4A9795}"/>
              </a:ext>
            </a:extLst>
          </p:cNvPr>
          <p:cNvCxnSpPr>
            <a:cxnSpLocks/>
            <a:endCxn id="7" idx="3"/>
          </p:cNvCxnSpPr>
          <p:nvPr/>
        </p:nvCxnSpPr>
        <p:spPr>
          <a:xfrm flipH="1">
            <a:off x="5376410" y="2065207"/>
            <a:ext cx="1137612" cy="23625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ADFDA23E-F12A-46A8-ACCE-032D8056C2CA}"/>
              </a:ext>
            </a:extLst>
          </p:cNvPr>
          <p:cNvCxnSpPr>
            <a:cxnSpLocks/>
          </p:cNvCxnSpPr>
          <p:nvPr/>
        </p:nvCxnSpPr>
        <p:spPr>
          <a:xfrm>
            <a:off x="6537118" y="2079105"/>
            <a:ext cx="1126793" cy="23160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5194C7ED-7977-4AA4-9D4F-C8AB1450DFCF}"/>
              </a:ext>
            </a:extLst>
          </p:cNvPr>
          <p:cNvCxnSpPr>
            <a:cxnSpLocks/>
          </p:cNvCxnSpPr>
          <p:nvPr/>
        </p:nvCxnSpPr>
        <p:spPr>
          <a:xfrm>
            <a:off x="6506799" y="2053368"/>
            <a:ext cx="1128292" cy="71586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535A0026-0CDE-4D0F-8DF0-BEE83740F415}"/>
              </a:ext>
            </a:extLst>
          </p:cNvPr>
          <p:cNvCxnSpPr>
            <a:cxnSpLocks/>
          </p:cNvCxnSpPr>
          <p:nvPr/>
        </p:nvCxnSpPr>
        <p:spPr>
          <a:xfrm>
            <a:off x="5434932" y="2741223"/>
            <a:ext cx="1050269" cy="20464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15CD88BB-863F-4DCB-A949-58159072684D}"/>
              </a:ext>
            </a:extLst>
          </p:cNvPr>
          <p:cNvCxnSpPr>
            <a:cxnSpLocks/>
          </p:cNvCxnSpPr>
          <p:nvPr/>
        </p:nvCxnSpPr>
        <p:spPr>
          <a:xfrm>
            <a:off x="7610661" y="2769237"/>
            <a:ext cx="24430" cy="165856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DD3F4057-2021-4966-A3BD-BC58F8122F22}"/>
              </a:ext>
            </a:extLst>
          </p:cNvPr>
          <p:cNvCxnSpPr>
            <a:cxnSpLocks/>
            <a:endCxn id="7" idx="3"/>
          </p:cNvCxnSpPr>
          <p:nvPr/>
        </p:nvCxnSpPr>
        <p:spPr>
          <a:xfrm flipH="1">
            <a:off x="5376410" y="2769237"/>
            <a:ext cx="2258682" cy="16585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EFB42902-7D11-45EE-A349-F16192AD3C88}"/>
              </a:ext>
            </a:extLst>
          </p:cNvPr>
          <p:cNvCxnSpPr>
            <a:cxnSpLocks/>
            <a:endCxn id="5" idx="3"/>
          </p:cNvCxnSpPr>
          <p:nvPr/>
        </p:nvCxnSpPr>
        <p:spPr>
          <a:xfrm flipH="1">
            <a:off x="5376410" y="2769237"/>
            <a:ext cx="2258682"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DADF3340-E7AC-4C5E-9BE1-478CA99699EE}"/>
              </a:ext>
            </a:extLst>
          </p:cNvPr>
          <p:cNvCxnSpPr>
            <a:cxnSpLocks/>
          </p:cNvCxnSpPr>
          <p:nvPr/>
        </p:nvCxnSpPr>
        <p:spPr>
          <a:xfrm flipH="1">
            <a:off x="6530735" y="2769237"/>
            <a:ext cx="1104357" cy="20184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a:extLst>
              <a:ext uri="{FF2B5EF4-FFF2-40B4-BE49-F238E27FC236}">
                <a16:creationId xmlns:a16="http://schemas.microsoft.com/office/drawing/2014/main" id="{91EC2E92-1659-4328-9250-FE5E3BDD5659}"/>
              </a:ext>
            </a:extLst>
          </p:cNvPr>
          <p:cNvCxnSpPr>
            <a:cxnSpLocks/>
          </p:cNvCxnSpPr>
          <p:nvPr/>
        </p:nvCxnSpPr>
        <p:spPr>
          <a:xfrm>
            <a:off x="5417108" y="2794062"/>
            <a:ext cx="17768" cy="163887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a:extLst>
              <a:ext uri="{FF2B5EF4-FFF2-40B4-BE49-F238E27FC236}">
                <a16:creationId xmlns:a16="http://schemas.microsoft.com/office/drawing/2014/main" id="{DE14F374-AF47-4832-B3C3-5A084A55F2C6}"/>
              </a:ext>
            </a:extLst>
          </p:cNvPr>
          <p:cNvCxnSpPr>
            <a:cxnSpLocks/>
          </p:cNvCxnSpPr>
          <p:nvPr/>
        </p:nvCxnSpPr>
        <p:spPr>
          <a:xfrm>
            <a:off x="5434932" y="4427802"/>
            <a:ext cx="1042989" cy="3649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A62D3077-6A78-45C8-849A-911848986952}"/>
              </a:ext>
            </a:extLst>
          </p:cNvPr>
          <p:cNvCxnSpPr>
            <a:cxnSpLocks/>
            <a:stCxn id="7" idx="3"/>
          </p:cNvCxnSpPr>
          <p:nvPr/>
        </p:nvCxnSpPr>
        <p:spPr>
          <a:xfrm flipV="1">
            <a:off x="5376410" y="4395163"/>
            <a:ext cx="2270789" cy="326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BBCF2D27-6598-49F2-A155-EFA3295D2582}"/>
              </a:ext>
            </a:extLst>
          </p:cNvPr>
          <p:cNvCxnSpPr>
            <a:cxnSpLocks/>
            <a:endCxn id="5" idx="3"/>
          </p:cNvCxnSpPr>
          <p:nvPr/>
        </p:nvCxnSpPr>
        <p:spPr>
          <a:xfrm flipH="1">
            <a:off x="5376410" y="2101471"/>
            <a:ext cx="1091422" cy="6677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C0E98186-2CA4-49FA-B39C-C5129B991AE9}"/>
              </a:ext>
            </a:extLst>
          </p:cNvPr>
          <p:cNvCxnSpPr>
            <a:cxnSpLocks/>
          </p:cNvCxnSpPr>
          <p:nvPr/>
        </p:nvCxnSpPr>
        <p:spPr>
          <a:xfrm flipH="1">
            <a:off x="6589201" y="4395163"/>
            <a:ext cx="1074711" cy="39249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CuadroTexto 69">
            <a:extLst>
              <a:ext uri="{FF2B5EF4-FFF2-40B4-BE49-F238E27FC236}">
                <a16:creationId xmlns:a16="http://schemas.microsoft.com/office/drawing/2014/main" id="{9754668C-5232-4866-9C6C-1FB718892EC6}"/>
              </a:ext>
            </a:extLst>
          </p:cNvPr>
          <p:cNvSpPr txBox="1"/>
          <p:nvPr/>
        </p:nvSpPr>
        <p:spPr>
          <a:xfrm>
            <a:off x="0" y="224514"/>
            <a:ext cx="3895151" cy="369332"/>
          </a:xfrm>
          <a:prstGeom prst="rect">
            <a:avLst/>
          </a:prstGeom>
          <a:solidFill>
            <a:schemeClr val="accent5">
              <a:lumMod val="40000"/>
              <a:lumOff val="60000"/>
            </a:schemeClr>
          </a:solidFill>
        </p:spPr>
        <p:txBody>
          <a:bodyPr wrap="square" rtlCol="0">
            <a:spAutoFit/>
          </a:bodyPr>
          <a:lstStyle/>
          <a:p>
            <a:r>
              <a:rPr lang="es-AR" b="1" dirty="0"/>
              <a:t>Generadores</a:t>
            </a:r>
            <a:r>
              <a:rPr lang="es-AR" dirty="0"/>
              <a:t> </a:t>
            </a:r>
            <a:r>
              <a:rPr lang="es-AR" b="1" dirty="0"/>
              <a:t>de iniciativas de mejora</a:t>
            </a:r>
          </a:p>
        </p:txBody>
      </p:sp>
      <p:sp>
        <p:nvSpPr>
          <p:cNvPr id="71" name="CuadroTexto 70">
            <a:extLst>
              <a:ext uri="{FF2B5EF4-FFF2-40B4-BE49-F238E27FC236}">
                <a16:creationId xmlns:a16="http://schemas.microsoft.com/office/drawing/2014/main" id="{A5A686BC-087B-423D-9BEB-412B285D67BA}"/>
              </a:ext>
            </a:extLst>
          </p:cNvPr>
          <p:cNvSpPr txBox="1"/>
          <p:nvPr/>
        </p:nvSpPr>
        <p:spPr>
          <a:xfrm>
            <a:off x="4107680" y="228528"/>
            <a:ext cx="8057757" cy="369332"/>
          </a:xfrm>
          <a:prstGeom prst="rect">
            <a:avLst/>
          </a:prstGeom>
          <a:solidFill>
            <a:schemeClr val="accent5">
              <a:lumMod val="40000"/>
              <a:lumOff val="60000"/>
            </a:schemeClr>
          </a:solidFill>
        </p:spPr>
        <p:txBody>
          <a:bodyPr wrap="square" rtlCol="0">
            <a:spAutoFit/>
          </a:bodyPr>
          <a:lstStyle/>
          <a:p>
            <a:pPr algn="ctr"/>
            <a:r>
              <a:rPr lang="es-AR" b="1" dirty="0"/>
              <a:t>Generadores, facilitadores y desarrolladores de iniciativas de mejora</a:t>
            </a:r>
          </a:p>
        </p:txBody>
      </p:sp>
    </p:spTree>
    <p:extLst>
      <p:ext uri="{BB962C8B-B14F-4D97-AF65-F5344CB8AC3E}">
        <p14:creationId xmlns:p14="http://schemas.microsoft.com/office/powerpoint/2010/main" val="194867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A41F3D-C870-4D3D-9CC6-3ED281C3D87A}"/>
              </a:ext>
            </a:extLst>
          </p:cNvPr>
          <p:cNvSpPr>
            <a:spLocks noChangeArrowheads="1"/>
          </p:cNvSpPr>
          <p:nvPr/>
        </p:nvSpPr>
        <p:spPr bwMode="auto">
          <a:xfrm>
            <a:off x="5049672" y="2928202"/>
            <a:ext cx="6387152"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14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https://drive.google.com/open?id=17ozvK-UwZiqcjD2vEhazEC6ZX4MDyTAL</a:t>
            </a:r>
            <a:r>
              <a:rPr kumimoji="0" lang="es-AR" altLang="es-AR" sz="1200" b="0" i="0" u="none" strike="noStrike" cap="none" normalizeH="0" baseline="0" dirty="0">
                <a:ln>
                  <a:noFill/>
                </a:ln>
                <a:solidFill>
                  <a:schemeClr val="tx1"/>
                </a:solidFill>
                <a:effectLst/>
              </a:rPr>
              <a:t> </a:t>
            </a:r>
            <a:endParaRPr kumimoji="0" lang="es-AR" altLang="es-AR" sz="2000" b="0" i="0" u="none" strike="noStrike" cap="none" normalizeH="0" baseline="0" dirty="0">
              <a:ln>
                <a:noFill/>
              </a:ln>
              <a:solidFill>
                <a:schemeClr val="tx1"/>
              </a:solidFill>
              <a:effectLst/>
              <a:latin typeface="Arial" panose="020B0604020202020204" pitchFamily="34" charset="0"/>
            </a:endParaRPr>
          </a:p>
        </p:txBody>
      </p:sp>
      <p:pic>
        <p:nvPicPr>
          <p:cNvPr id="3" name="Imagen 2">
            <a:extLst>
              <a:ext uri="{FF2B5EF4-FFF2-40B4-BE49-F238E27FC236}">
                <a16:creationId xmlns:a16="http://schemas.microsoft.com/office/drawing/2014/main" id="{09D84D15-C19E-4CA7-9765-B68834BD4230}"/>
              </a:ext>
            </a:extLst>
          </p:cNvPr>
          <p:cNvPicPr>
            <a:picLocks noChangeAspect="1"/>
          </p:cNvPicPr>
          <p:nvPr/>
        </p:nvPicPr>
        <p:blipFill>
          <a:blip r:embed="rId3"/>
          <a:stretch>
            <a:fillRect/>
          </a:stretch>
        </p:blipFill>
        <p:spPr>
          <a:xfrm>
            <a:off x="1613927" y="1054786"/>
            <a:ext cx="3108198" cy="4362385"/>
          </a:xfrm>
          <a:prstGeom prst="rect">
            <a:avLst/>
          </a:prstGeom>
        </p:spPr>
      </p:pic>
    </p:spTree>
    <p:extLst>
      <p:ext uri="{BB962C8B-B14F-4D97-AF65-F5344CB8AC3E}">
        <p14:creationId xmlns:p14="http://schemas.microsoft.com/office/powerpoint/2010/main" val="3106660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2F101B-8E6C-4CCD-9570-6F2D56E9AF08}"/>
              </a:ext>
            </a:extLst>
          </p:cNvPr>
          <p:cNvSpPr>
            <a:spLocks noGrp="1"/>
          </p:cNvSpPr>
          <p:nvPr>
            <p:ph type="title"/>
          </p:nvPr>
        </p:nvSpPr>
        <p:spPr/>
        <p:txBody>
          <a:bodyPr/>
          <a:lstStyle/>
          <a:p>
            <a:pPr algn="ctr"/>
            <a:r>
              <a:rPr lang="es-AR" b="1" dirty="0"/>
              <a:t>Proyecto Código Rojo</a:t>
            </a:r>
            <a:br>
              <a:rPr lang="es-AR" b="1" dirty="0"/>
            </a:br>
            <a:r>
              <a:rPr lang="es-AR" b="1" dirty="0"/>
              <a:t>999</a:t>
            </a:r>
          </a:p>
        </p:txBody>
      </p:sp>
      <p:sp>
        <p:nvSpPr>
          <p:cNvPr id="3" name="Marcador de contenido 2">
            <a:extLst>
              <a:ext uri="{FF2B5EF4-FFF2-40B4-BE49-F238E27FC236}">
                <a16:creationId xmlns:a16="http://schemas.microsoft.com/office/drawing/2014/main" id="{A17F6E4F-E350-4B23-B9FA-67DC649EA8C8}"/>
              </a:ext>
            </a:extLst>
          </p:cNvPr>
          <p:cNvSpPr>
            <a:spLocks noGrp="1"/>
          </p:cNvSpPr>
          <p:nvPr>
            <p:ph idx="1"/>
          </p:nvPr>
        </p:nvSpPr>
        <p:spPr/>
        <p:txBody>
          <a:bodyPr>
            <a:normAutofit fontScale="92500" lnSpcReduction="10000"/>
          </a:bodyPr>
          <a:lstStyle/>
          <a:p>
            <a:r>
              <a:rPr lang="es-AR" dirty="0"/>
              <a:t>Implementación de un equipo de respuesta rápida para situaciones de riesgo de vida inminente,  para pacientes pediátrico como adultos, en la totalidad de la superficie del Sanatorio Allende con el objetivo de prestar reanimación avanzada dentro de los 3 primeros  minutos </a:t>
            </a:r>
          </a:p>
          <a:p>
            <a:pPr marL="0" indent="0">
              <a:buNone/>
            </a:pPr>
            <a:endParaRPr lang="es-AR" dirty="0"/>
          </a:p>
          <a:p>
            <a:r>
              <a:rPr lang="es-AR" dirty="0"/>
              <a:t>Participación multidisciplinaria</a:t>
            </a:r>
          </a:p>
          <a:p>
            <a:endParaRPr lang="es-AR" dirty="0"/>
          </a:p>
          <a:p>
            <a:r>
              <a:rPr lang="es-AR" dirty="0"/>
              <a:t>Entrenamiento en RCP básico y avanzado</a:t>
            </a:r>
          </a:p>
          <a:p>
            <a:endParaRPr lang="es-AR" dirty="0"/>
          </a:p>
          <a:p>
            <a:r>
              <a:rPr lang="es-AR" dirty="0"/>
              <a:t>Realización de simulacros</a:t>
            </a:r>
          </a:p>
          <a:p>
            <a:endParaRPr lang="es-AR" dirty="0"/>
          </a:p>
          <a:p>
            <a:r>
              <a:rPr lang="es-AR" dirty="0"/>
              <a:t>Compra de equipos y dispositivos portátiles, compra y diseño de un programa de telecomunicación</a:t>
            </a:r>
          </a:p>
          <a:p>
            <a:endParaRPr lang="es-AR" dirty="0"/>
          </a:p>
          <a:p>
            <a:r>
              <a:rPr lang="es-AR" dirty="0"/>
              <a:t>Campaña de educación y comunicación</a:t>
            </a:r>
          </a:p>
        </p:txBody>
      </p:sp>
    </p:spTree>
    <p:extLst>
      <p:ext uri="{BB962C8B-B14F-4D97-AF65-F5344CB8AC3E}">
        <p14:creationId xmlns:p14="http://schemas.microsoft.com/office/powerpoint/2010/main" val="4114036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0827B5F-C0C1-420F-90CD-91BDDDE51FCA}"/>
              </a:ext>
            </a:extLst>
          </p:cNvPr>
          <p:cNvSpPr/>
          <p:nvPr/>
        </p:nvSpPr>
        <p:spPr>
          <a:xfrm>
            <a:off x="26563" y="843511"/>
            <a:ext cx="3226190" cy="5539978"/>
          </a:xfrm>
          <a:prstGeom prst="rect">
            <a:avLst/>
          </a:prstGeom>
          <a:solidFill>
            <a:schemeClr val="accent3">
              <a:lumMod val="60000"/>
              <a:lumOff val="40000"/>
            </a:schemeClr>
          </a:solidFill>
        </p:spPr>
        <p:txBody>
          <a:bodyPr wrap="square">
            <a:spAutoFit/>
          </a:bodyPr>
          <a:lstStyle/>
          <a:p>
            <a:r>
              <a:rPr lang="es-AR" b="1" dirty="0"/>
              <a:t>-</a:t>
            </a:r>
            <a:r>
              <a:rPr lang="es-AR" sz="1400" b="1" dirty="0"/>
              <a:t>Médicos </a:t>
            </a:r>
            <a:br>
              <a:rPr lang="es-AR" sz="1400" b="1" dirty="0"/>
            </a:br>
            <a:br>
              <a:rPr lang="es-AR" sz="1400" b="1" dirty="0"/>
            </a:br>
            <a:r>
              <a:rPr lang="es-AR" sz="1400" b="1" dirty="0"/>
              <a:t>-Enfermeros</a:t>
            </a:r>
            <a:br>
              <a:rPr lang="es-AR" sz="1400" b="1" dirty="0"/>
            </a:br>
            <a:br>
              <a:rPr lang="es-AR" sz="1400" b="1" dirty="0"/>
            </a:br>
            <a:r>
              <a:rPr lang="es-AR" sz="1400" b="1" dirty="0"/>
              <a:t>-Unidades asistenciales</a:t>
            </a:r>
            <a:br>
              <a:rPr lang="es-AR" sz="1400" b="1" dirty="0"/>
            </a:br>
            <a:br>
              <a:rPr lang="es-AR" sz="1400" b="1" dirty="0"/>
            </a:br>
            <a:r>
              <a:rPr lang="es-AR" sz="1400" b="1" dirty="0"/>
              <a:t>-Áreas de soporte</a:t>
            </a:r>
            <a:br>
              <a:rPr lang="es-AR" sz="1400" b="1" dirty="0"/>
            </a:br>
            <a:br>
              <a:rPr lang="es-AR" sz="1400" b="1" dirty="0"/>
            </a:br>
            <a:r>
              <a:rPr lang="es-AR" sz="1400" b="1" dirty="0"/>
              <a:t>-Áreas administrativas</a:t>
            </a:r>
            <a:br>
              <a:rPr lang="es-AR" sz="1400" b="1" dirty="0"/>
            </a:br>
            <a:br>
              <a:rPr lang="es-AR" sz="1400" b="1" dirty="0"/>
            </a:br>
            <a:r>
              <a:rPr lang="es-AR" sz="1400" b="1" dirty="0"/>
              <a:t>-Atención al paciente</a:t>
            </a:r>
            <a:br>
              <a:rPr lang="es-AR" sz="1400" b="1" dirty="0"/>
            </a:br>
            <a:br>
              <a:rPr lang="es-AR" sz="1400" b="1" dirty="0"/>
            </a:br>
            <a:r>
              <a:rPr lang="es-AR" sz="1400" b="1" dirty="0"/>
              <a:t>-Encuesta de experiencia del paciente</a:t>
            </a:r>
            <a:br>
              <a:rPr lang="es-AR" sz="1400" b="1" dirty="0"/>
            </a:br>
            <a:br>
              <a:rPr lang="es-AR" sz="1400" b="1" dirty="0"/>
            </a:br>
            <a:r>
              <a:rPr lang="es-AR" sz="1400" b="1" dirty="0"/>
              <a:t>-Reportes de incidentes y eventos adversos</a:t>
            </a:r>
            <a:br>
              <a:rPr lang="es-AR" sz="1400" b="1" dirty="0"/>
            </a:br>
            <a:br>
              <a:rPr lang="es-AR" sz="1400" b="1" dirty="0"/>
            </a:br>
            <a:r>
              <a:rPr lang="es-AR" sz="1400" b="1" dirty="0"/>
              <a:t>-Indicadores</a:t>
            </a:r>
            <a:br>
              <a:rPr lang="es-AR" sz="1400" b="1" dirty="0"/>
            </a:br>
            <a:br>
              <a:rPr lang="es-AR" sz="1400" b="1" dirty="0"/>
            </a:br>
            <a:r>
              <a:rPr lang="es-AR" sz="1400" b="1" dirty="0"/>
              <a:t>-Plan de cumplimiento de estándares de calidad</a:t>
            </a:r>
            <a:br>
              <a:rPr lang="es-AR" sz="1400" b="1" dirty="0"/>
            </a:br>
            <a:br>
              <a:rPr lang="es-AR" sz="1400" b="1" dirty="0"/>
            </a:br>
            <a:r>
              <a:rPr lang="es-AR" sz="1400" b="1" dirty="0"/>
              <a:t>-Encuesta de clima de seguridad</a:t>
            </a:r>
          </a:p>
          <a:p>
            <a:endParaRPr lang="es-AR" sz="1400" b="1" dirty="0"/>
          </a:p>
          <a:p>
            <a:r>
              <a:rPr lang="es-AR" sz="1400" b="1" dirty="0"/>
              <a:t>-Pacientes y familiares</a:t>
            </a:r>
            <a:endParaRPr lang="es-AR" sz="1600" dirty="0"/>
          </a:p>
        </p:txBody>
      </p:sp>
      <p:grpSp>
        <p:nvGrpSpPr>
          <p:cNvPr id="3" name="Grupo 2">
            <a:extLst>
              <a:ext uri="{FF2B5EF4-FFF2-40B4-BE49-F238E27FC236}">
                <a16:creationId xmlns:a16="http://schemas.microsoft.com/office/drawing/2014/main" id="{B535C2B6-DEBC-4B6B-BA39-DB0AE86A6689}"/>
              </a:ext>
            </a:extLst>
          </p:cNvPr>
          <p:cNvGrpSpPr/>
          <p:nvPr/>
        </p:nvGrpSpPr>
        <p:grpSpPr>
          <a:xfrm>
            <a:off x="3895151" y="1149035"/>
            <a:ext cx="5312922" cy="4559928"/>
            <a:chOff x="2072592" y="282908"/>
            <a:chExt cx="7467705" cy="6459022"/>
          </a:xfrm>
        </p:grpSpPr>
        <p:sp>
          <p:nvSpPr>
            <p:cNvPr id="4" name="Elipse 3">
              <a:extLst>
                <a:ext uri="{FF2B5EF4-FFF2-40B4-BE49-F238E27FC236}">
                  <a16:creationId xmlns:a16="http://schemas.microsoft.com/office/drawing/2014/main" id="{3A3FBE57-BCCD-4C37-B028-5BE6BD76514D}"/>
                </a:ext>
              </a:extLst>
            </p:cNvPr>
            <p:cNvSpPr/>
            <p:nvPr/>
          </p:nvSpPr>
          <p:spPr>
            <a:xfrm>
              <a:off x="2848719" y="702993"/>
              <a:ext cx="5915453" cy="5711483"/>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a:extLst>
                <a:ext uri="{FF2B5EF4-FFF2-40B4-BE49-F238E27FC236}">
                  <a16:creationId xmlns:a16="http://schemas.microsoft.com/office/drawing/2014/main" id="{33F90AFA-C0ED-4853-B9AB-D601EA21FDD7}"/>
                </a:ext>
              </a:extLst>
            </p:cNvPr>
            <p:cNvSpPr/>
            <p:nvPr/>
          </p:nvSpPr>
          <p:spPr>
            <a:xfrm>
              <a:off x="2072592" y="1972974"/>
              <a:ext cx="2082019" cy="1209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rgbClr val="002060"/>
                  </a:solidFill>
                </a:rPr>
                <a:t>Dirección Médica</a:t>
              </a:r>
            </a:p>
          </p:txBody>
        </p:sp>
        <p:sp>
          <p:nvSpPr>
            <p:cNvPr id="6" name="Rectángulo 5">
              <a:extLst>
                <a:ext uri="{FF2B5EF4-FFF2-40B4-BE49-F238E27FC236}">
                  <a16:creationId xmlns:a16="http://schemas.microsoft.com/office/drawing/2014/main" id="{DC59C51A-F19A-415D-AD01-2B184789030E}"/>
                </a:ext>
              </a:extLst>
            </p:cNvPr>
            <p:cNvSpPr/>
            <p:nvPr/>
          </p:nvSpPr>
          <p:spPr>
            <a:xfrm>
              <a:off x="7458278" y="1972973"/>
              <a:ext cx="2082019" cy="1209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rgbClr val="002060"/>
                  </a:solidFill>
                </a:rPr>
                <a:t>Jefatura de Enfermería</a:t>
              </a:r>
            </a:p>
          </p:txBody>
        </p:sp>
        <p:sp>
          <p:nvSpPr>
            <p:cNvPr id="7" name="Rectángulo 6">
              <a:extLst>
                <a:ext uri="{FF2B5EF4-FFF2-40B4-BE49-F238E27FC236}">
                  <a16:creationId xmlns:a16="http://schemas.microsoft.com/office/drawing/2014/main" id="{D19ABBEA-5DA6-4FF8-BE37-FDB186426FDC}"/>
                </a:ext>
              </a:extLst>
            </p:cNvPr>
            <p:cNvSpPr/>
            <p:nvPr/>
          </p:nvSpPr>
          <p:spPr>
            <a:xfrm>
              <a:off x="2072592" y="4322288"/>
              <a:ext cx="2082019" cy="1209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600" b="1" dirty="0">
                  <a:solidFill>
                    <a:srgbClr val="002060"/>
                  </a:solidFill>
                </a:rPr>
                <a:t>Departamento de Calidad y Seguridad</a:t>
              </a:r>
            </a:p>
          </p:txBody>
        </p:sp>
        <p:sp>
          <p:nvSpPr>
            <p:cNvPr id="8" name="Rectángulo 7">
              <a:extLst>
                <a:ext uri="{FF2B5EF4-FFF2-40B4-BE49-F238E27FC236}">
                  <a16:creationId xmlns:a16="http://schemas.microsoft.com/office/drawing/2014/main" id="{74FCDDD8-8AC0-4B8B-91BF-8C6FB6B2F8E6}"/>
                </a:ext>
              </a:extLst>
            </p:cNvPr>
            <p:cNvSpPr/>
            <p:nvPr/>
          </p:nvSpPr>
          <p:spPr>
            <a:xfrm>
              <a:off x="7458278" y="4322289"/>
              <a:ext cx="2082019" cy="1209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b="1" dirty="0">
                  <a:solidFill>
                    <a:srgbClr val="002060"/>
                  </a:solidFill>
                </a:rPr>
                <a:t>Equipo de Experiencia del Paciente: Cuidando Personas</a:t>
              </a:r>
            </a:p>
          </p:txBody>
        </p:sp>
        <p:sp>
          <p:nvSpPr>
            <p:cNvPr id="9" name="Rectángulo 8">
              <a:extLst>
                <a:ext uri="{FF2B5EF4-FFF2-40B4-BE49-F238E27FC236}">
                  <a16:creationId xmlns:a16="http://schemas.microsoft.com/office/drawing/2014/main" id="{400355FE-1C64-4544-BE60-095E70C1A92E}"/>
                </a:ext>
              </a:extLst>
            </p:cNvPr>
            <p:cNvSpPr/>
            <p:nvPr/>
          </p:nvSpPr>
          <p:spPr>
            <a:xfrm>
              <a:off x="4765435" y="5532110"/>
              <a:ext cx="2082019" cy="1209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b="1" dirty="0">
                  <a:solidFill>
                    <a:srgbClr val="002060"/>
                  </a:solidFill>
                </a:rPr>
                <a:t>Área de </a:t>
              </a:r>
            </a:p>
            <a:p>
              <a:pPr algn="ctr"/>
              <a:r>
                <a:rPr lang="es-AR" sz="1400" b="1" dirty="0">
                  <a:solidFill>
                    <a:srgbClr val="002060"/>
                  </a:solidFill>
                </a:rPr>
                <a:t>Farmacia y Ciclo de Medicación</a:t>
              </a:r>
            </a:p>
          </p:txBody>
        </p:sp>
        <p:sp>
          <p:nvSpPr>
            <p:cNvPr id="10" name="Rectángulo 9">
              <a:extLst>
                <a:ext uri="{FF2B5EF4-FFF2-40B4-BE49-F238E27FC236}">
                  <a16:creationId xmlns:a16="http://schemas.microsoft.com/office/drawing/2014/main" id="{5C794D5C-2C7F-4237-894A-71C50397D5B9}"/>
                </a:ext>
              </a:extLst>
            </p:cNvPr>
            <p:cNvSpPr/>
            <p:nvPr/>
          </p:nvSpPr>
          <p:spPr>
            <a:xfrm>
              <a:off x="4695119" y="282908"/>
              <a:ext cx="2082019" cy="1209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rgbClr val="002060"/>
                  </a:solidFill>
                </a:rPr>
                <a:t>Directorio y Comité Ejecutivo</a:t>
              </a:r>
            </a:p>
          </p:txBody>
        </p:sp>
      </p:grpSp>
      <p:sp>
        <p:nvSpPr>
          <p:cNvPr id="11" name="Rectángulo 10">
            <a:extLst>
              <a:ext uri="{FF2B5EF4-FFF2-40B4-BE49-F238E27FC236}">
                <a16:creationId xmlns:a16="http://schemas.microsoft.com/office/drawing/2014/main" id="{2A4C7B20-F7B5-4318-83A8-2170B117BE11}"/>
              </a:ext>
            </a:extLst>
          </p:cNvPr>
          <p:cNvSpPr/>
          <p:nvPr/>
        </p:nvSpPr>
        <p:spPr>
          <a:xfrm>
            <a:off x="9877977" y="1801335"/>
            <a:ext cx="2314023" cy="2831544"/>
          </a:xfrm>
          <a:prstGeom prst="rect">
            <a:avLst/>
          </a:prstGeom>
          <a:solidFill>
            <a:schemeClr val="accent2">
              <a:lumMod val="60000"/>
              <a:lumOff val="40000"/>
            </a:schemeClr>
          </a:solidFill>
        </p:spPr>
        <p:txBody>
          <a:bodyPr wrap="square">
            <a:spAutoFit/>
          </a:bodyPr>
          <a:lstStyle/>
          <a:p>
            <a:r>
              <a:rPr lang="es-AR" b="1" dirty="0"/>
              <a:t>-</a:t>
            </a:r>
            <a:r>
              <a:rPr lang="es-AR" sz="1600" b="1" dirty="0"/>
              <a:t>Médicos </a:t>
            </a:r>
            <a:br>
              <a:rPr lang="es-AR" sz="1600" b="1" dirty="0"/>
            </a:br>
            <a:br>
              <a:rPr lang="es-AR" sz="1600" b="1" dirty="0"/>
            </a:br>
            <a:r>
              <a:rPr lang="es-AR" sz="1600" b="1" dirty="0"/>
              <a:t>-Enfermeros</a:t>
            </a:r>
            <a:br>
              <a:rPr lang="es-AR" sz="1600" b="1" dirty="0"/>
            </a:br>
            <a:br>
              <a:rPr lang="es-AR" sz="1600" b="1" dirty="0"/>
            </a:br>
            <a:r>
              <a:rPr lang="es-AR" sz="1600" b="1" dirty="0"/>
              <a:t>-Unidades asistenciales</a:t>
            </a:r>
            <a:br>
              <a:rPr lang="es-AR" sz="1600" b="1" dirty="0"/>
            </a:br>
            <a:br>
              <a:rPr lang="es-AR" sz="1600" b="1" dirty="0"/>
            </a:br>
            <a:r>
              <a:rPr lang="es-AR" sz="1600" b="1" dirty="0"/>
              <a:t>-Áreas de soporte</a:t>
            </a:r>
            <a:br>
              <a:rPr lang="es-AR" sz="1600" b="1" dirty="0"/>
            </a:br>
            <a:br>
              <a:rPr lang="es-AR" sz="1600" b="1" dirty="0"/>
            </a:br>
            <a:r>
              <a:rPr lang="es-AR" sz="1600" b="1" dirty="0"/>
              <a:t>-Áreas administrativas</a:t>
            </a:r>
            <a:br>
              <a:rPr lang="es-AR" sz="1600" b="1" dirty="0"/>
            </a:br>
            <a:br>
              <a:rPr lang="es-AR" sz="1600" b="1" dirty="0"/>
            </a:br>
            <a:r>
              <a:rPr lang="es-AR" sz="1600" b="1" dirty="0"/>
              <a:t>-Recursos Humanos</a:t>
            </a:r>
          </a:p>
        </p:txBody>
      </p:sp>
      <p:sp>
        <p:nvSpPr>
          <p:cNvPr id="12" name="Flecha: a la derecha 11">
            <a:extLst>
              <a:ext uri="{FF2B5EF4-FFF2-40B4-BE49-F238E27FC236}">
                <a16:creationId xmlns:a16="http://schemas.microsoft.com/office/drawing/2014/main" id="{A454A9CF-4B7D-4AEC-81FA-38CB4B20D5FA}"/>
              </a:ext>
            </a:extLst>
          </p:cNvPr>
          <p:cNvSpPr/>
          <p:nvPr/>
        </p:nvSpPr>
        <p:spPr>
          <a:xfrm>
            <a:off x="8938964" y="3217107"/>
            <a:ext cx="771785" cy="614463"/>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Flecha: a la derecha 12">
            <a:extLst>
              <a:ext uri="{FF2B5EF4-FFF2-40B4-BE49-F238E27FC236}">
                <a16:creationId xmlns:a16="http://schemas.microsoft.com/office/drawing/2014/main" id="{C3D01069-A025-428A-96DE-B6DC0B211059}"/>
              </a:ext>
            </a:extLst>
          </p:cNvPr>
          <p:cNvSpPr/>
          <p:nvPr/>
        </p:nvSpPr>
        <p:spPr>
          <a:xfrm>
            <a:off x="3335895" y="3217107"/>
            <a:ext cx="771785" cy="614463"/>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0" name="Conector recto de flecha 19">
            <a:extLst>
              <a:ext uri="{FF2B5EF4-FFF2-40B4-BE49-F238E27FC236}">
                <a16:creationId xmlns:a16="http://schemas.microsoft.com/office/drawing/2014/main" id="{595E34BB-C726-4276-BB43-8D37FC153407}"/>
              </a:ext>
            </a:extLst>
          </p:cNvPr>
          <p:cNvCxnSpPr>
            <a:cxnSpLocks/>
          </p:cNvCxnSpPr>
          <p:nvPr/>
        </p:nvCxnSpPr>
        <p:spPr>
          <a:xfrm>
            <a:off x="6514022" y="2039218"/>
            <a:ext cx="0" cy="27795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BB4BB7FD-CB1A-4057-AE1A-BA91A60673A0}"/>
              </a:ext>
            </a:extLst>
          </p:cNvPr>
          <p:cNvCxnSpPr>
            <a:cxnSpLocks/>
            <a:stCxn id="5" idx="3"/>
            <a:endCxn id="8" idx="1"/>
          </p:cNvCxnSpPr>
          <p:nvPr/>
        </p:nvCxnSpPr>
        <p:spPr>
          <a:xfrm>
            <a:off x="5376410" y="2769238"/>
            <a:ext cx="2350404" cy="165856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6E002CFF-7049-4E3E-A7A5-F1194D4A9795}"/>
              </a:ext>
            </a:extLst>
          </p:cNvPr>
          <p:cNvCxnSpPr>
            <a:cxnSpLocks/>
            <a:endCxn id="7" idx="3"/>
          </p:cNvCxnSpPr>
          <p:nvPr/>
        </p:nvCxnSpPr>
        <p:spPr>
          <a:xfrm flipH="1">
            <a:off x="5376410" y="2065207"/>
            <a:ext cx="1137612" cy="23625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ADFDA23E-F12A-46A8-ACCE-032D8056C2CA}"/>
              </a:ext>
            </a:extLst>
          </p:cNvPr>
          <p:cNvCxnSpPr>
            <a:cxnSpLocks/>
          </p:cNvCxnSpPr>
          <p:nvPr/>
        </p:nvCxnSpPr>
        <p:spPr>
          <a:xfrm>
            <a:off x="6537118" y="2079105"/>
            <a:ext cx="1126793" cy="231605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5194C7ED-7977-4AA4-9D4F-C8AB1450DFCF}"/>
              </a:ext>
            </a:extLst>
          </p:cNvPr>
          <p:cNvCxnSpPr>
            <a:cxnSpLocks/>
          </p:cNvCxnSpPr>
          <p:nvPr/>
        </p:nvCxnSpPr>
        <p:spPr>
          <a:xfrm>
            <a:off x="6506799" y="2053368"/>
            <a:ext cx="1128292" cy="71586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535A0026-0CDE-4D0F-8DF0-BEE83740F415}"/>
              </a:ext>
            </a:extLst>
          </p:cNvPr>
          <p:cNvCxnSpPr>
            <a:cxnSpLocks/>
          </p:cNvCxnSpPr>
          <p:nvPr/>
        </p:nvCxnSpPr>
        <p:spPr>
          <a:xfrm>
            <a:off x="5434932" y="2741223"/>
            <a:ext cx="1050269" cy="20464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15CD88BB-863F-4DCB-A949-58159072684D}"/>
              </a:ext>
            </a:extLst>
          </p:cNvPr>
          <p:cNvCxnSpPr>
            <a:cxnSpLocks/>
          </p:cNvCxnSpPr>
          <p:nvPr/>
        </p:nvCxnSpPr>
        <p:spPr>
          <a:xfrm>
            <a:off x="7610661" y="2769237"/>
            <a:ext cx="24430" cy="165856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DD3F4057-2021-4966-A3BD-BC58F8122F22}"/>
              </a:ext>
            </a:extLst>
          </p:cNvPr>
          <p:cNvCxnSpPr>
            <a:cxnSpLocks/>
            <a:endCxn id="7" idx="3"/>
          </p:cNvCxnSpPr>
          <p:nvPr/>
        </p:nvCxnSpPr>
        <p:spPr>
          <a:xfrm flipH="1">
            <a:off x="5376410" y="2769237"/>
            <a:ext cx="2258682" cy="16585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EFB42902-7D11-45EE-A349-F16192AD3C88}"/>
              </a:ext>
            </a:extLst>
          </p:cNvPr>
          <p:cNvCxnSpPr>
            <a:cxnSpLocks/>
            <a:endCxn id="5" idx="3"/>
          </p:cNvCxnSpPr>
          <p:nvPr/>
        </p:nvCxnSpPr>
        <p:spPr>
          <a:xfrm flipH="1">
            <a:off x="5376410" y="2769237"/>
            <a:ext cx="2258682"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DADF3340-E7AC-4C5E-9BE1-478CA99699EE}"/>
              </a:ext>
            </a:extLst>
          </p:cNvPr>
          <p:cNvCxnSpPr>
            <a:cxnSpLocks/>
          </p:cNvCxnSpPr>
          <p:nvPr/>
        </p:nvCxnSpPr>
        <p:spPr>
          <a:xfrm flipH="1">
            <a:off x="6530735" y="2769237"/>
            <a:ext cx="1104357" cy="20184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a:extLst>
              <a:ext uri="{FF2B5EF4-FFF2-40B4-BE49-F238E27FC236}">
                <a16:creationId xmlns:a16="http://schemas.microsoft.com/office/drawing/2014/main" id="{91EC2E92-1659-4328-9250-FE5E3BDD5659}"/>
              </a:ext>
            </a:extLst>
          </p:cNvPr>
          <p:cNvCxnSpPr>
            <a:cxnSpLocks/>
          </p:cNvCxnSpPr>
          <p:nvPr/>
        </p:nvCxnSpPr>
        <p:spPr>
          <a:xfrm>
            <a:off x="5417108" y="2794062"/>
            <a:ext cx="17768" cy="163887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a:extLst>
              <a:ext uri="{FF2B5EF4-FFF2-40B4-BE49-F238E27FC236}">
                <a16:creationId xmlns:a16="http://schemas.microsoft.com/office/drawing/2014/main" id="{DE14F374-AF47-4832-B3C3-5A084A55F2C6}"/>
              </a:ext>
            </a:extLst>
          </p:cNvPr>
          <p:cNvCxnSpPr>
            <a:cxnSpLocks/>
          </p:cNvCxnSpPr>
          <p:nvPr/>
        </p:nvCxnSpPr>
        <p:spPr>
          <a:xfrm>
            <a:off x="5434932" y="4427802"/>
            <a:ext cx="1042989" cy="3649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A62D3077-6A78-45C8-849A-911848986952}"/>
              </a:ext>
            </a:extLst>
          </p:cNvPr>
          <p:cNvCxnSpPr>
            <a:cxnSpLocks/>
            <a:stCxn id="7" idx="3"/>
          </p:cNvCxnSpPr>
          <p:nvPr/>
        </p:nvCxnSpPr>
        <p:spPr>
          <a:xfrm flipV="1">
            <a:off x="5376410" y="4395163"/>
            <a:ext cx="2270789" cy="326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BBCF2D27-6598-49F2-A155-EFA3295D2582}"/>
              </a:ext>
            </a:extLst>
          </p:cNvPr>
          <p:cNvCxnSpPr>
            <a:cxnSpLocks/>
            <a:endCxn id="5" idx="3"/>
          </p:cNvCxnSpPr>
          <p:nvPr/>
        </p:nvCxnSpPr>
        <p:spPr>
          <a:xfrm flipH="1">
            <a:off x="5376410" y="2101471"/>
            <a:ext cx="1091422" cy="6677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C0E98186-2CA4-49FA-B39C-C5129B991AE9}"/>
              </a:ext>
            </a:extLst>
          </p:cNvPr>
          <p:cNvCxnSpPr>
            <a:cxnSpLocks/>
          </p:cNvCxnSpPr>
          <p:nvPr/>
        </p:nvCxnSpPr>
        <p:spPr>
          <a:xfrm flipH="1">
            <a:off x="6589201" y="4395163"/>
            <a:ext cx="1074711" cy="39249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44147599-679B-45FD-9038-FD5EF9326C2F}"/>
              </a:ext>
            </a:extLst>
          </p:cNvPr>
          <p:cNvSpPr/>
          <p:nvPr/>
        </p:nvSpPr>
        <p:spPr>
          <a:xfrm>
            <a:off x="4107680" y="95534"/>
            <a:ext cx="4208567" cy="62072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t>Proyecto “Código Rojo”</a:t>
            </a:r>
          </a:p>
        </p:txBody>
      </p:sp>
      <p:sp>
        <p:nvSpPr>
          <p:cNvPr id="16" name="Elipse 15">
            <a:extLst>
              <a:ext uri="{FF2B5EF4-FFF2-40B4-BE49-F238E27FC236}">
                <a16:creationId xmlns:a16="http://schemas.microsoft.com/office/drawing/2014/main" id="{6B12914C-C96F-446A-B77F-D165707ED89A}"/>
              </a:ext>
            </a:extLst>
          </p:cNvPr>
          <p:cNvSpPr/>
          <p:nvPr/>
        </p:nvSpPr>
        <p:spPr>
          <a:xfrm>
            <a:off x="26563" y="716259"/>
            <a:ext cx="1693055" cy="15083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9" name="Conector recto de flecha 18">
            <a:extLst>
              <a:ext uri="{FF2B5EF4-FFF2-40B4-BE49-F238E27FC236}">
                <a16:creationId xmlns:a16="http://schemas.microsoft.com/office/drawing/2014/main" id="{30B65F6D-3095-40C6-B0F6-7D1FEC9226CA}"/>
              </a:ext>
            </a:extLst>
          </p:cNvPr>
          <p:cNvCxnSpPr>
            <a:stCxn id="16" idx="6"/>
          </p:cNvCxnSpPr>
          <p:nvPr/>
        </p:nvCxnSpPr>
        <p:spPr>
          <a:xfrm>
            <a:off x="1719618" y="1470422"/>
            <a:ext cx="2060812" cy="8717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9ACA1BD5-6411-43F0-9B9B-61D72286CACE}"/>
              </a:ext>
            </a:extLst>
          </p:cNvPr>
          <p:cNvCxnSpPr>
            <a:cxnSpLocks/>
          </p:cNvCxnSpPr>
          <p:nvPr/>
        </p:nvCxnSpPr>
        <p:spPr>
          <a:xfrm>
            <a:off x="1708325" y="1487201"/>
            <a:ext cx="5933149" cy="9481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a:extLst>
              <a:ext uri="{FF2B5EF4-FFF2-40B4-BE49-F238E27FC236}">
                <a16:creationId xmlns:a16="http://schemas.microsoft.com/office/drawing/2014/main" id="{BCAED0CC-9D3A-4190-829E-184A7A3F8FAE}"/>
              </a:ext>
            </a:extLst>
          </p:cNvPr>
          <p:cNvCxnSpPr>
            <a:cxnSpLocks/>
          </p:cNvCxnSpPr>
          <p:nvPr/>
        </p:nvCxnSpPr>
        <p:spPr>
          <a:xfrm>
            <a:off x="1725499" y="1462033"/>
            <a:ext cx="2041753" cy="29013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a:extLst>
              <a:ext uri="{FF2B5EF4-FFF2-40B4-BE49-F238E27FC236}">
                <a16:creationId xmlns:a16="http://schemas.microsoft.com/office/drawing/2014/main" id="{34A02FC6-BE2E-4C6D-BAD8-1060F94D7AC2}"/>
              </a:ext>
            </a:extLst>
          </p:cNvPr>
          <p:cNvCxnSpPr>
            <a:cxnSpLocks/>
          </p:cNvCxnSpPr>
          <p:nvPr/>
        </p:nvCxnSpPr>
        <p:spPr>
          <a:xfrm>
            <a:off x="1700853" y="1448412"/>
            <a:ext cx="3997200" cy="52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a:extLst>
              <a:ext uri="{FF2B5EF4-FFF2-40B4-BE49-F238E27FC236}">
                <a16:creationId xmlns:a16="http://schemas.microsoft.com/office/drawing/2014/main" id="{302A1BA9-3E4F-4D6B-8512-0246EFA5D776}"/>
              </a:ext>
            </a:extLst>
          </p:cNvPr>
          <p:cNvCxnSpPr>
            <a:cxnSpLocks/>
          </p:cNvCxnSpPr>
          <p:nvPr/>
        </p:nvCxnSpPr>
        <p:spPr>
          <a:xfrm>
            <a:off x="1736306" y="1512017"/>
            <a:ext cx="4024649" cy="34255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Elipse 28">
            <a:extLst>
              <a:ext uri="{FF2B5EF4-FFF2-40B4-BE49-F238E27FC236}">
                <a16:creationId xmlns:a16="http://schemas.microsoft.com/office/drawing/2014/main" id="{4CA3FA15-8551-4C75-A13E-2887CA01D05F}"/>
              </a:ext>
            </a:extLst>
          </p:cNvPr>
          <p:cNvSpPr/>
          <p:nvPr/>
        </p:nvSpPr>
        <p:spPr>
          <a:xfrm>
            <a:off x="9710749" y="1445607"/>
            <a:ext cx="2471961" cy="3491966"/>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4370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2F101B-8E6C-4CCD-9570-6F2D56E9AF08}"/>
              </a:ext>
            </a:extLst>
          </p:cNvPr>
          <p:cNvSpPr>
            <a:spLocks noGrp="1"/>
          </p:cNvSpPr>
          <p:nvPr>
            <p:ph type="title"/>
          </p:nvPr>
        </p:nvSpPr>
        <p:spPr/>
        <p:txBody>
          <a:bodyPr/>
          <a:lstStyle/>
          <a:p>
            <a:pPr algn="ctr"/>
            <a:r>
              <a:rPr lang="es-AR" b="1" dirty="0"/>
              <a:t>Proyecto Código Rojo</a:t>
            </a:r>
            <a:br>
              <a:rPr lang="es-AR" b="1" dirty="0"/>
            </a:br>
            <a:r>
              <a:rPr lang="es-AR" b="1" dirty="0"/>
              <a:t>999</a:t>
            </a:r>
          </a:p>
        </p:txBody>
      </p:sp>
      <p:pic>
        <p:nvPicPr>
          <p:cNvPr id="4" name="Imagen 3">
            <a:extLst>
              <a:ext uri="{FF2B5EF4-FFF2-40B4-BE49-F238E27FC236}">
                <a16:creationId xmlns:a16="http://schemas.microsoft.com/office/drawing/2014/main" id="{4864491B-8D77-49A0-A43A-AD7C2968144C}"/>
              </a:ext>
            </a:extLst>
          </p:cNvPr>
          <p:cNvPicPr>
            <a:picLocks noChangeAspect="1"/>
          </p:cNvPicPr>
          <p:nvPr/>
        </p:nvPicPr>
        <p:blipFill>
          <a:blip r:embed="rId2"/>
          <a:stretch>
            <a:fillRect/>
          </a:stretch>
        </p:blipFill>
        <p:spPr>
          <a:xfrm>
            <a:off x="3172754" y="1924694"/>
            <a:ext cx="3707982" cy="25393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Imagen 4">
            <a:extLst>
              <a:ext uri="{FF2B5EF4-FFF2-40B4-BE49-F238E27FC236}">
                <a16:creationId xmlns:a16="http://schemas.microsoft.com/office/drawing/2014/main" id="{E53F4D0F-A10A-4B38-B3D5-9476660556E2}"/>
              </a:ext>
            </a:extLst>
          </p:cNvPr>
          <p:cNvPicPr>
            <a:picLocks noChangeAspect="1"/>
          </p:cNvPicPr>
          <p:nvPr/>
        </p:nvPicPr>
        <p:blipFill>
          <a:blip r:embed="rId3"/>
          <a:stretch>
            <a:fillRect/>
          </a:stretch>
        </p:blipFill>
        <p:spPr>
          <a:xfrm>
            <a:off x="8126024" y="1924694"/>
            <a:ext cx="3813057" cy="25393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Flecha: hacia abajo 5">
            <a:extLst>
              <a:ext uri="{FF2B5EF4-FFF2-40B4-BE49-F238E27FC236}">
                <a16:creationId xmlns:a16="http://schemas.microsoft.com/office/drawing/2014/main" id="{DD12F29E-87E0-4661-9746-BDF6DC9B7630}"/>
              </a:ext>
            </a:extLst>
          </p:cNvPr>
          <p:cNvSpPr/>
          <p:nvPr/>
        </p:nvSpPr>
        <p:spPr>
          <a:xfrm rot="16200000">
            <a:off x="7201758" y="2799736"/>
            <a:ext cx="627797" cy="7892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7" name="Imagen 6">
            <a:extLst>
              <a:ext uri="{FF2B5EF4-FFF2-40B4-BE49-F238E27FC236}">
                <a16:creationId xmlns:a16="http://schemas.microsoft.com/office/drawing/2014/main" id="{3F63D9A7-6CEA-4794-976D-57850B21279F}"/>
              </a:ext>
            </a:extLst>
          </p:cNvPr>
          <p:cNvPicPr>
            <a:picLocks noChangeAspect="1"/>
          </p:cNvPicPr>
          <p:nvPr/>
        </p:nvPicPr>
        <p:blipFill>
          <a:blip r:embed="rId4"/>
          <a:stretch>
            <a:fillRect/>
          </a:stretch>
        </p:blipFill>
        <p:spPr>
          <a:xfrm>
            <a:off x="6931222" y="5785969"/>
            <a:ext cx="1144315" cy="487257"/>
          </a:xfrm>
          <a:prstGeom prst="rect">
            <a:avLst/>
          </a:prstGeom>
        </p:spPr>
      </p:pic>
      <p:sp>
        <p:nvSpPr>
          <p:cNvPr id="8" name="Elipse 7">
            <a:extLst>
              <a:ext uri="{FF2B5EF4-FFF2-40B4-BE49-F238E27FC236}">
                <a16:creationId xmlns:a16="http://schemas.microsoft.com/office/drawing/2014/main" id="{7FEBE4F7-9CBF-4108-88CC-41DEC82B96A3}"/>
              </a:ext>
            </a:extLst>
          </p:cNvPr>
          <p:cNvSpPr/>
          <p:nvPr/>
        </p:nvSpPr>
        <p:spPr>
          <a:xfrm>
            <a:off x="6651194" y="3969622"/>
            <a:ext cx="1704373" cy="15986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t>Código Rojo</a:t>
            </a:r>
          </a:p>
        </p:txBody>
      </p:sp>
      <p:grpSp>
        <p:nvGrpSpPr>
          <p:cNvPr id="10" name="Grupo 9">
            <a:extLst>
              <a:ext uri="{FF2B5EF4-FFF2-40B4-BE49-F238E27FC236}">
                <a16:creationId xmlns:a16="http://schemas.microsoft.com/office/drawing/2014/main" id="{443BFE39-EA4D-42F5-A8FA-3AC509356598}"/>
              </a:ext>
            </a:extLst>
          </p:cNvPr>
          <p:cNvGrpSpPr/>
          <p:nvPr/>
        </p:nvGrpSpPr>
        <p:grpSpPr>
          <a:xfrm>
            <a:off x="5766059" y="820496"/>
            <a:ext cx="3474640" cy="3566264"/>
            <a:chOff x="2072592" y="282908"/>
            <a:chExt cx="7467705" cy="6459022"/>
          </a:xfrm>
        </p:grpSpPr>
        <p:sp>
          <p:nvSpPr>
            <p:cNvPr id="11" name="Elipse 10">
              <a:extLst>
                <a:ext uri="{FF2B5EF4-FFF2-40B4-BE49-F238E27FC236}">
                  <a16:creationId xmlns:a16="http://schemas.microsoft.com/office/drawing/2014/main" id="{B5900A33-9AD8-4242-8C74-04BEF128A2A8}"/>
                </a:ext>
              </a:extLst>
            </p:cNvPr>
            <p:cNvSpPr/>
            <p:nvPr/>
          </p:nvSpPr>
          <p:spPr>
            <a:xfrm>
              <a:off x="2848719" y="702993"/>
              <a:ext cx="5915453" cy="5711483"/>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ángulo 11">
              <a:extLst>
                <a:ext uri="{FF2B5EF4-FFF2-40B4-BE49-F238E27FC236}">
                  <a16:creationId xmlns:a16="http://schemas.microsoft.com/office/drawing/2014/main" id="{80485C61-C5DA-4DF8-B883-10D0EDF02F7E}"/>
                </a:ext>
              </a:extLst>
            </p:cNvPr>
            <p:cNvSpPr/>
            <p:nvPr/>
          </p:nvSpPr>
          <p:spPr>
            <a:xfrm>
              <a:off x="2072592" y="1972974"/>
              <a:ext cx="2082019" cy="1209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dirty="0">
                  <a:solidFill>
                    <a:srgbClr val="002060"/>
                  </a:solidFill>
                </a:rPr>
                <a:t>Dirección Médica</a:t>
              </a:r>
            </a:p>
          </p:txBody>
        </p:sp>
        <p:sp>
          <p:nvSpPr>
            <p:cNvPr id="13" name="Rectángulo 12">
              <a:extLst>
                <a:ext uri="{FF2B5EF4-FFF2-40B4-BE49-F238E27FC236}">
                  <a16:creationId xmlns:a16="http://schemas.microsoft.com/office/drawing/2014/main" id="{7A50DDBB-B3A8-4435-99CE-1CD4FB320D69}"/>
                </a:ext>
              </a:extLst>
            </p:cNvPr>
            <p:cNvSpPr/>
            <p:nvPr/>
          </p:nvSpPr>
          <p:spPr>
            <a:xfrm>
              <a:off x="7458278" y="1972973"/>
              <a:ext cx="2082019" cy="1209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b="1" dirty="0">
                  <a:solidFill>
                    <a:srgbClr val="002060"/>
                  </a:solidFill>
                </a:rPr>
                <a:t>Jefatura de Enfermería</a:t>
              </a:r>
            </a:p>
          </p:txBody>
        </p:sp>
        <p:sp>
          <p:nvSpPr>
            <p:cNvPr id="14" name="Rectángulo 13">
              <a:extLst>
                <a:ext uri="{FF2B5EF4-FFF2-40B4-BE49-F238E27FC236}">
                  <a16:creationId xmlns:a16="http://schemas.microsoft.com/office/drawing/2014/main" id="{CF553F72-D68D-4901-B7DC-34E320C32659}"/>
                </a:ext>
              </a:extLst>
            </p:cNvPr>
            <p:cNvSpPr/>
            <p:nvPr/>
          </p:nvSpPr>
          <p:spPr>
            <a:xfrm>
              <a:off x="2072592" y="4322288"/>
              <a:ext cx="2082019" cy="1209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b="1" dirty="0">
                  <a:solidFill>
                    <a:srgbClr val="002060"/>
                  </a:solidFill>
                </a:rPr>
                <a:t>Departamento de Calidad y Seguridad</a:t>
              </a:r>
            </a:p>
          </p:txBody>
        </p:sp>
        <p:sp>
          <p:nvSpPr>
            <p:cNvPr id="15" name="Rectángulo 14">
              <a:extLst>
                <a:ext uri="{FF2B5EF4-FFF2-40B4-BE49-F238E27FC236}">
                  <a16:creationId xmlns:a16="http://schemas.microsoft.com/office/drawing/2014/main" id="{F301C42A-2A33-4A60-8603-2DB3F177AF82}"/>
                </a:ext>
              </a:extLst>
            </p:cNvPr>
            <p:cNvSpPr/>
            <p:nvPr/>
          </p:nvSpPr>
          <p:spPr>
            <a:xfrm>
              <a:off x="7458278" y="4322289"/>
              <a:ext cx="2082019" cy="1209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900" b="1" dirty="0">
                  <a:solidFill>
                    <a:srgbClr val="002060"/>
                  </a:solidFill>
                </a:rPr>
                <a:t>Equipo de Experiencia del Paciente: Cuidando Personas</a:t>
              </a:r>
            </a:p>
          </p:txBody>
        </p:sp>
        <p:sp>
          <p:nvSpPr>
            <p:cNvPr id="16" name="Rectángulo 15">
              <a:extLst>
                <a:ext uri="{FF2B5EF4-FFF2-40B4-BE49-F238E27FC236}">
                  <a16:creationId xmlns:a16="http://schemas.microsoft.com/office/drawing/2014/main" id="{FEE560E8-3642-4417-A216-57422FC94660}"/>
                </a:ext>
              </a:extLst>
            </p:cNvPr>
            <p:cNvSpPr/>
            <p:nvPr/>
          </p:nvSpPr>
          <p:spPr>
            <a:xfrm>
              <a:off x="4765435" y="5532110"/>
              <a:ext cx="2082019" cy="1209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050" b="1" dirty="0">
                  <a:solidFill>
                    <a:srgbClr val="002060"/>
                  </a:solidFill>
                </a:rPr>
                <a:t>Área de </a:t>
              </a:r>
            </a:p>
            <a:p>
              <a:pPr algn="ctr"/>
              <a:r>
                <a:rPr lang="es-AR" sz="1050" b="1" dirty="0">
                  <a:solidFill>
                    <a:srgbClr val="002060"/>
                  </a:solidFill>
                </a:rPr>
                <a:t>Farmacia y Ciclo de Medicación</a:t>
              </a:r>
            </a:p>
          </p:txBody>
        </p:sp>
        <p:sp>
          <p:nvSpPr>
            <p:cNvPr id="17" name="Rectángulo 16">
              <a:extLst>
                <a:ext uri="{FF2B5EF4-FFF2-40B4-BE49-F238E27FC236}">
                  <a16:creationId xmlns:a16="http://schemas.microsoft.com/office/drawing/2014/main" id="{88E8D98E-6C70-4C29-9B04-27D17FEB5CAE}"/>
                </a:ext>
              </a:extLst>
            </p:cNvPr>
            <p:cNvSpPr/>
            <p:nvPr/>
          </p:nvSpPr>
          <p:spPr>
            <a:xfrm>
              <a:off x="4695119" y="282908"/>
              <a:ext cx="2082019" cy="1209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b="1" dirty="0">
                  <a:solidFill>
                    <a:srgbClr val="002060"/>
                  </a:solidFill>
                </a:rPr>
                <a:t>Directorio y Comité Ejecutivo</a:t>
              </a:r>
            </a:p>
          </p:txBody>
        </p:sp>
      </p:grpSp>
    </p:spTree>
    <p:extLst>
      <p:ext uri="{BB962C8B-B14F-4D97-AF65-F5344CB8AC3E}">
        <p14:creationId xmlns:p14="http://schemas.microsoft.com/office/powerpoint/2010/main" val="345297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78E938-49A0-4111-8D65-5B9231339EAB}"/>
              </a:ext>
            </a:extLst>
          </p:cNvPr>
          <p:cNvSpPr>
            <a:spLocks noGrp="1"/>
          </p:cNvSpPr>
          <p:nvPr>
            <p:ph type="title"/>
          </p:nvPr>
        </p:nvSpPr>
        <p:spPr/>
        <p:txBody>
          <a:bodyPr/>
          <a:lstStyle/>
          <a:p>
            <a:pPr algn="ctr"/>
            <a:r>
              <a:rPr lang="es-AR" b="1" dirty="0">
                <a:solidFill>
                  <a:srgbClr val="FF0000"/>
                </a:solidFill>
              </a:rPr>
              <a:t>Proyecto Código Rojo</a:t>
            </a:r>
            <a:br>
              <a:rPr lang="es-AR" b="1" dirty="0">
                <a:solidFill>
                  <a:srgbClr val="FF0000"/>
                </a:solidFill>
              </a:rPr>
            </a:br>
            <a:r>
              <a:rPr lang="es-AR" b="1" dirty="0">
                <a:solidFill>
                  <a:srgbClr val="FF0000"/>
                </a:solidFill>
              </a:rPr>
              <a:t>999</a:t>
            </a:r>
            <a:br>
              <a:rPr lang="es-AR" b="1" dirty="0">
                <a:solidFill>
                  <a:srgbClr val="FF0000"/>
                </a:solidFill>
              </a:rPr>
            </a:br>
            <a:br>
              <a:rPr lang="es-AR" b="1" dirty="0"/>
            </a:br>
            <a:r>
              <a:rPr lang="es-AR" b="1" dirty="0"/>
              <a:t>RESULTADOS</a:t>
            </a:r>
            <a:endParaRPr lang="es-AR" dirty="0"/>
          </a:p>
        </p:txBody>
      </p:sp>
      <p:sp>
        <p:nvSpPr>
          <p:cNvPr id="3" name="Marcador de contenido 2">
            <a:extLst>
              <a:ext uri="{FF2B5EF4-FFF2-40B4-BE49-F238E27FC236}">
                <a16:creationId xmlns:a16="http://schemas.microsoft.com/office/drawing/2014/main" id="{215E6EC8-FA6C-4A68-8BDC-7A98DAC424D4}"/>
              </a:ext>
            </a:extLst>
          </p:cNvPr>
          <p:cNvSpPr>
            <a:spLocks noGrp="1"/>
          </p:cNvSpPr>
          <p:nvPr>
            <p:ph idx="1"/>
          </p:nvPr>
        </p:nvSpPr>
        <p:spPr/>
        <p:txBody>
          <a:bodyPr/>
          <a:lstStyle/>
          <a:p>
            <a:r>
              <a:rPr lang="es-AR" dirty="0"/>
              <a:t>Implementado en ambas sedes</a:t>
            </a:r>
          </a:p>
          <a:p>
            <a:r>
              <a:rPr lang="es-AR" dirty="0"/>
              <a:t>Campaña permanente de comunicación y educación</a:t>
            </a:r>
          </a:p>
          <a:p>
            <a:r>
              <a:rPr lang="es-AR" dirty="0"/>
              <a:t>Reunión multidisciplinaria intercede mensual para evaluación de resultados</a:t>
            </a:r>
          </a:p>
          <a:p>
            <a:r>
              <a:rPr lang="es-AR" dirty="0"/>
              <a:t>Llegada de equipo especializado en reanimación avanzada a la emergencia en tiempo estipulado</a:t>
            </a:r>
          </a:p>
          <a:p>
            <a:r>
              <a:rPr lang="es-AR" dirty="0"/>
              <a:t>Promedio de 4 activaciones mensuales, no todas corresponden a eventos de riesgo de vida inminente</a:t>
            </a:r>
          </a:p>
        </p:txBody>
      </p:sp>
    </p:spTree>
    <p:extLst>
      <p:ext uri="{BB962C8B-B14F-4D97-AF65-F5344CB8AC3E}">
        <p14:creationId xmlns:p14="http://schemas.microsoft.com/office/powerpoint/2010/main" val="3051142829"/>
      </p:ext>
    </p:extLst>
  </p:cSld>
  <p:clrMapOvr>
    <a:masterClrMapping/>
  </p:clrMapOvr>
</p:sld>
</file>

<file path=ppt/theme/theme1.xml><?xml version="1.0" encoding="utf-8"?>
<a:theme xmlns:a="http://schemas.openxmlformats.org/drawingml/2006/main" name="Marco">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Con bandas">
  <a:themeElements>
    <a:clrScheme name="Con bandas">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471</Words>
  <Application>Microsoft Office PowerPoint</Application>
  <PresentationFormat>Panorámica</PresentationFormat>
  <Paragraphs>92</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Arial</vt:lpstr>
      <vt:lpstr>Calibri</vt:lpstr>
      <vt:lpstr>Corbel</vt:lpstr>
      <vt:lpstr>Noto Sans Symbols</vt:lpstr>
      <vt:lpstr>Wingdings 2</vt:lpstr>
      <vt:lpstr>Marco</vt:lpstr>
      <vt:lpstr>Con bandas</vt:lpstr>
      <vt:lpstr>Estrategia para el Desarrollo e Implementación de Iniciativas de Seguridad del Paciente en el Sanatorio Allende</vt:lpstr>
      <vt:lpstr>Presentación de PowerPoint</vt:lpstr>
      <vt:lpstr>Condiciones necesarias para que se desarrollen iniciativas de seguridad del paciente</vt:lpstr>
      <vt:lpstr>Presentación de PowerPoint</vt:lpstr>
      <vt:lpstr>Presentación de PowerPoint</vt:lpstr>
      <vt:lpstr>Proyecto Código Rojo 999</vt:lpstr>
      <vt:lpstr>Presentación de PowerPoint</vt:lpstr>
      <vt:lpstr>Proyecto Código Rojo 999</vt:lpstr>
      <vt:lpstr>Proyecto Código Rojo 999  RESULTADOS</vt:lpstr>
      <vt:lpstr>Proyecto Código Rojo 999  BARRERAS / PUNTOS DE MAYOR ESFUERZO</vt:lpstr>
      <vt:lpstr>Proyecto Código Rojo 999  PROMOTORES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Estrategia para el Desarrollo e Implementación de Iniciativas de Seguridad del Paciente en el Sanatorio Allende</dc:title>
  <dc:creator>Valeria Vukelic</dc:creator>
  <cp:lastModifiedBy>Valeria Vukelic</cp:lastModifiedBy>
  <cp:revision>6</cp:revision>
  <dcterms:created xsi:type="dcterms:W3CDTF">2019-09-13T01:56:17Z</dcterms:created>
  <dcterms:modified xsi:type="dcterms:W3CDTF">2019-09-13T03:13:21Z</dcterms:modified>
</cp:coreProperties>
</file>